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6" r:id="rId1"/>
  </p:sldMasterIdLst>
  <p:notesMasterIdLst>
    <p:notesMasterId r:id="rId40"/>
  </p:notesMasterIdLst>
  <p:sldIdLst>
    <p:sldId id="256" r:id="rId2"/>
    <p:sldId id="257" r:id="rId3"/>
    <p:sldId id="281" r:id="rId4"/>
    <p:sldId id="282" r:id="rId5"/>
    <p:sldId id="280" r:id="rId6"/>
    <p:sldId id="258" r:id="rId7"/>
    <p:sldId id="261" r:id="rId8"/>
    <p:sldId id="259" r:id="rId9"/>
    <p:sldId id="260" r:id="rId10"/>
    <p:sldId id="263" r:id="rId11"/>
    <p:sldId id="264" r:id="rId12"/>
    <p:sldId id="272" r:id="rId13"/>
    <p:sldId id="274" r:id="rId14"/>
    <p:sldId id="292" r:id="rId15"/>
    <p:sldId id="275" r:id="rId16"/>
    <p:sldId id="276" r:id="rId17"/>
    <p:sldId id="291" r:id="rId18"/>
    <p:sldId id="273" r:id="rId19"/>
    <p:sldId id="271" r:id="rId20"/>
    <p:sldId id="295" r:id="rId21"/>
    <p:sldId id="265" r:id="rId22"/>
    <p:sldId id="266" r:id="rId23"/>
    <p:sldId id="283" r:id="rId24"/>
    <p:sldId id="267" r:id="rId25"/>
    <p:sldId id="277" r:id="rId26"/>
    <p:sldId id="278" r:id="rId27"/>
    <p:sldId id="279" r:id="rId28"/>
    <p:sldId id="284" r:id="rId29"/>
    <p:sldId id="285" r:id="rId30"/>
    <p:sldId id="286" r:id="rId31"/>
    <p:sldId id="268" r:id="rId32"/>
    <p:sldId id="287" r:id="rId33"/>
    <p:sldId id="288" r:id="rId34"/>
    <p:sldId id="289" r:id="rId35"/>
    <p:sldId id="290" r:id="rId36"/>
    <p:sldId id="269" r:id="rId37"/>
    <p:sldId id="293" r:id="rId38"/>
    <p:sldId id="294" r:id="rId3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95" d="100"/>
          <a:sy n="95" d="100"/>
        </p:scale>
        <p:origin x="-35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5FF44A-BB34-4F2C-A6FD-88A7E8D18DFC}" type="datetimeFigureOut">
              <a:rPr lang="en-GB" smtClean="0"/>
              <a:t>16/02/2015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4CF57C-D482-4F1D-827D-62D523BF4C0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73636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0"/>
            <a:ext cx="7772400" cy="4571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8800" spc="-80" baseline="0">
                <a:solidFill>
                  <a:schemeClr val="tx1"/>
                </a:solidFill>
              </a:defRPr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800600"/>
            <a:ext cx="6858000" cy="914400"/>
          </a:xfrm>
        </p:spPr>
        <p:txBody>
          <a:bodyPr/>
          <a:lstStyle>
            <a:lvl1pPr marL="0" indent="0" algn="l">
              <a:buNone/>
              <a:defRPr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BC7E7-EA8E-4DA7-915E-CC098D9BADCB}" type="datetimeFigureOut">
              <a:rPr lang="en-US" smtClean="0"/>
              <a:t>2/16/2015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F2F5E10-5301-4EE6-90D2-A6C4A3F62BE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BC7E7-EA8E-4DA7-915E-CC098D9BADCB}" type="datetimeFigureOut">
              <a:rPr lang="en-US" smtClean="0"/>
              <a:t>2/16/2015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BC7E7-EA8E-4DA7-915E-CC098D9BADCB}" type="datetimeFigureOut">
              <a:rPr lang="en-US" smtClean="0"/>
              <a:t>2/16/2015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BC7E7-EA8E-4DA7-915E-CC098D9BADCB}" type="datetimeFigureOut">
              <a:rPr lang="en-US" smtClean="0"/>
              <a:t>2/16/2015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7800"/>
            <a:ext cx="7772400" cy="432117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8800" b="0" cap="all" spc="-80" baseline="0">
                <a:solidFill>
                  <a:schemeClr val="tx1"/>
                </a:solidFill>
              </a:defRPr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8601"/>
            <a:ext cx="7772400" cy="1066800"/>
          </a:xfrm>
        </p:spPr>
        <p:txBody>
          <a:bodyPr anchor="b"/>
          <a:lstStyle>
            <a:lvl1pPr marL="0" indent="0">
              <a:buNone/>
              <a:defRPr sz="2000"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BC7E7-EA8E-4DA7-915E-CC098D9BADCB}" type="datetimeFigureOut">
              <a:rPr lang="en-US" smtClean="0"/>
              <a:t>2/16/2015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3068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016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BC7E7-EA8E-4DA7-915E-CC098D9BADCB}" type="datetimeFigureOut">
              <a:rPr lang="en-US" smtClean="0"/>
              <a:t>2/16/2015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7632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 spc="1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27632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3208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lang="en-US" sz="1800" b="0" kern="1200" cap="all" spc="1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3208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BC7E7-EA8E-4DA7-915E-CC098D9BADCB}" type="datetimeFigureOut">
              <a:rPr lang="en-US" smtClean="0"/>
              <a:t>2/16/2015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BC7E7-EA8E-4DA7-915E-CC098D9BADCB}" type="datetimeFigureOut">
              <a:rPr lang="en-US" smtClean="0"/>
              <a:t>2/16/2015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BC7E7-EA8E-4DA7-915E-CC098D9BADCB}" type="datetimeFigureOut">
              <a:rPr lang="en-US" smtClean="0"/>
              <a:t>2/16/2015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600200"/>
            <a:ext cx="5111750" cy="44805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00200"/>
            <a:ext cx="3008313" cy="44805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BC7E7-EA8E-4DA7-915E-CC098D9BADCB}" type="datetimeFigureOut">
              <a:rPr lang="en-US" smtClean="0"/>
              <a:t>2/16/2015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9000877" cy="484632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715000"/>
            <a:ext cx="8153400" cy="457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BC7E7-EA8E-4DA7-915E-CC098D9BADCB}" type="datetimeFigureOut">
              <a:rPr lang="en-US" smtClean="0"/>
              <a:t>2/16/2015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F2F5E10-5301-4EE6-90D2-A6C4A3F62BE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4953000"/>
            <a:ext cx="8153400" cy="76200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76200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679BC7E7-EA8E-4DA7-915E-CC098D9BADCB}" type="datetimeFigureOut">
              <a:rPr lang="en-US" smtClean="0"/>
              <a:t>2/16/2015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492875"/>
            <a:ext cx="3429000" cy="28384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16200000">
            <a:off x="8227377" y="5885497"/>
            <a:ext cx="1315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b="1">
                <a:solidFill>
                  <a:schemeClr val="tx2"/>
                </a:solidFill>
              </a:defRPr>
            </a:lvl1pPr>
          </a:lstStyle>
          <a:p>
            <a:fld id="{9F2F5E10-5301-4EE6-90D2-A6C4A3F62BE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001124" y="0"/>
            <a:ext cx="142876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001124" y="1371600"/>
            <a:ext cx="142876" cy="548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3600" kern="1200" cap="all" spc="-6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spcAft>
          <a:spcPts val="600"/>
        </a:spcAft>
        <a:buFont typeface="Arial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310416"/>
            <a:ext cx="5002567" cy="4571999"/>
          </a:xfrm>
        </p:spPr>
        <p:txBody>
          <a:bodyPr/>
          <a:lstStyle/>
          <a:p>
            <a:r>
              <a:rPr lang="en-US" sz="7200" dirty="0" smtClean="0"/>
              <a:t>Lung </a:t>
            </a:r>
            <a:r>
              <a:rPr lang="en-US" sz="7200" dirty="0" smtClean="0"/>
              <a:t/>
            </a:r>
            <a:br>
              <a:rPr lang="en-US" sz="7200" dirty="0" smtClean="0"/>
            </a:br>
            <a:r>
              <a:rPr lang="en-US" sz="7200" dirty="0" smtClean="0"/>
              <a:t>Cancer</a:t>
            </a:r>
            <a:r>
              <a:rPr lang="en-US" sz="7200" dirty="0" smtClean="0"/>
              <a:t>	</a:t>
            </a:r>
            <a:r>
              <a:rPr lang="en-US" dirty="0" smtClean="0"/>
              <a:t>			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6482" y="5501936"/>
            <a:ext cx="6858000" cy="914400"/>
          </a:xfrm>
        </p:spPr>
        <p:txBody>
          <a:bodyPr/>
          <a:lstStyle/>
          <a:p>
            <a:r>
              <a:rPr lang="en-US" dirty="0" err="1" smtClean="0"/>
              <a:t>Dr</a:t>
            </a:r>
            <a:r>
              <a:rPr lang="en-US" dirty="0" smtClean="0"/>
              <a:t> Huda </a:t>
            </a:r>
            <a:r>
              <a:rPr lang="en-US" dirty="0" err="1" smtClean="0"/>
              <a:t>badri</a:t>
            </a: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3200" y="0"/>
            <a:ext cx="5058755" cy="3795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94899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Symptoms and signs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Local tumour effects</a:t>
            </a:r>
          </a:p>
          <a:p>
            <a:r>
              <a:rPr lang="en-US" dirty="0" smtClean="0"/>
              <a:t>Cough</a:t>
            </a:r>
          </a:p>
          <a:p>
            <a:r>
              <a:rPr lang="en-US" dirty="0" smtClean="0"/>
              <a:t>Heamoptysis</a:t>
            </a:r>
          </a:p>
          <a:p>
            <a:r>
              <a:rPr lang="en-US" dirty="0" smtClean="0"/>
              <a:t>Chest pain</a:t>
            </a:r>
          </a:p>
          <a:p>
            <a:r>
              <a:rPr lang="en-US" dirty="0" smtClean="0"/>
              <a:t>Unresolved pneumonia</a:t>
            </a:r>
          </a:p>
          <a:p>
            <a:r>
              <a:rPr lang="en-US" dirty="0" smtClean="0"/>
              <a:t>Unexplained shortness of breath</a:t>
            </a:r>
          </a:p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5090159" y="1574800"/>
            <a:ext cx="3408257" cy="452596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Metastatic tumour effects</a:t>
            </a:r>
          </a:p>
          <a:p>
            <a:r>
              <a:rPr lang="en-US" dirty="0" smtClean="0"/>
              <a:t>Cervical/supraclavicular lymphadenopathy</a:t>
            </a:r>
          </a:p>
          <a:p>
            <a:r>
              <a:rPr lang="en-US" dirty="0" smtClean="0"/>
              <a:t>Palpable liver edge</a:t>
            </a:r>
          </a:p>
          <a:p>
            <a:r>
              <a:rPr lang="en-US" dirty="0" smtClean="0"/>
              <a:t>Bone pain/pathological fractures</a:t>
            </a:r>
          </a:p>
          <a:p>
            <a:r>
              <a:rPr lang="en-US" dirty="0" smtClean="0"/>
              <a:t>Neurological signs</a:t>
            </a:r>
          </a:p>
          <a:p>
            <a:endParaRPr lang="en-US" dirty="0" smtClean="0"/>
          </a:p>
          <a:p>
            <a:pPr marL="457200" indent="-457200">
              <a:buFont typeface="Arial"/>
              <a:buChar char="•"/>
            </a:pP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7640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Diagnosis and assessment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CXR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Routine bloods (FBC, U&amp;Es, Ca, Clotting, LDH)</a:t>
            </a:r>
            <a:endParaRPr lang="en-US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CT </a:t>
            </a:r>
            <a:r>
              <a:rPr lang="en-US" dirty="0" smtClean="0"/>
              <a:t>(staging THORAX, ABDO,PELVIS</a:t>
            </a:r>
            <a:r>
              <a:rPr lang="en-US" dirty="0" smtClean="0"/>
              <a:t>) +/- PET CT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Full </a:t>
            </a:r>
            <a:r>
              <a:rPr lang="en-US" dirty="0"/>
              <a:t>P</a:t>
            </a:r>
            <a:r>
              <a:rPr lang="en-US" dirty="0" smtClean="0"/>
              <a:t>ulmonary Function tests +/- ECHO</a:t>
            </a:r>
            <a:endParaRPr lang="en-US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Bronchoscopy/EBUS</a:t>
            </a:r>
            <a:r>
              <a:rPr lang="en-US" dirty="0" smtClean="0"/>
              <a:t>/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CT/ USS </a:t>
            </a:r>
            <a:r>
              <a:rPr lang="en-US" dirty="0" smtClean="0"/>
              <a:t>guided biopsy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err="1" smtClean="0"/>
              <a:t>Thoracoscopy</a:t>
            </a:r>
            <a:endParaRPr lang="en-GB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/>
              <a:t>Open lung </a:t>
            </a:r>
            <a:r>
              <a:rPr lang="en-GB" dirty="0" smtClean="0"/>
              <a:t>biopsy +/- resection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i="1" dirty="0" smtClean="0"/>
              <a:t>Lung cancer MDT involvement at all stages</a:t>
            </a:r>
            <a:endParaRPr lang="en-GB" i="1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35058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1705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3550" y="1259981"/>
            <a:ext cx="6105806" cy="44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85921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052" y="2877706"/>
            <a:ext cx="7500997" cy="3017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597" y="838518"/>
            <a:ext cx="5791200" cy="1371600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Positron Emission Tomography- Computed </a:t>
            </a:r>
            <a:r>
              <a:rPr lang="en-GB" dirty="0" err="1" smtClean="0"/>
              <a:t>Tomogoraphy</a:t>
            </a:r>
            <a:r>
              <a:rPr lang="en-GB" dirty="0" smtClean="0"/>
              <a:t> (PET-CT)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225134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Thoracoscopy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4083" b="4083"/>
          <a:stretch>
            <a:fillRect/>
          </a:stretch>
        </p:blipFill>
        <p:spPr>
          <a:xfrm>
            <a:off x="883844" y="1997476"/>
            <a:ext cx="7193356" cy="4128687"/>
          </a:xfrm>
        </p:spPr>
      </p:pic>
    </p:spTree>
    <p:extLst>
      <p:ext uri="{BB962C8B-B14F-4D97-AF65-F5344CB8AC3E}">
        <p14:creationId xmlns:p14="http://schemas.microsoft.com/office/powerpoint/2010/main" val="3421513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EBUS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9197" b="91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148780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USS guided biopsy</a:t>
            </a:r>
            <a:endParaRPr lang="en-GB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732" y="1739938"/>
            <a:ext cx="3892858" cy="2919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8496" y="3793540"/>
            <a:ext cx="41148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32248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427" y="310764"/>
            <a:ext cx="6337917" cy="6344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67268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staging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-444" b="297"/>
          <a:stretch/>
        </p:blipFill>
        <p:spPr>
          <a:xfrm>
            <a:off x="2854171" y="1524318"/>
            <a:ext cx="5962441" cy="4065125"/>
          </a:xfr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220119" y="6350952"/>
            <a:ext cx="3429000" cy="283845"/>
          </a:xfrm>
        </p:spPr>
        <p:txBody>
          <a:bodyPr/>
          <a:lstStyle/>
          <a:p>
            <a:r>
              <a:rPr lang="en-GB" dirty="0" smtClean="0"/>
              <a:t>American Joint Committee on Cancer, 7edition Lung Cancer Staging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01934" y="1604704"/>
            <a:ext cx="21804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490346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 of session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Learning objectives</a:t>
            </a:r>
          </a:p>
          <a:p>
            <a:r>
              <a:rPr lang="en-US" dirty="0" smtClean="0"/>
              <a:t>Quiz</a:t>
            </a:r>
            <a:endParaRPr lang="en-US" dirty="0" smtClean="0"/>
          </a:p>
          <a:p>
            <a:r>
              <a:rPr lang="en-US" dirty="0"/>
              <a:t>T</a:t>
            </a:r>
            <a:r>
              <a:rPr lang="en-US" dirty="0" smtClean="0"/>
              <a:t>utorial </a:t>
            </a:r>
            <a:r>
              <a:rPr lang="en-US" dirty="0" smtClean="0"/>
              <a:t>on lung cancer and </a:t>
            </a:r>
            <a:r>
              <a:rPr lang="en-US" dirty="0" smtClean="0"/>
              <a:t>guidelines</a:t>
            </a:r>
          </a:p>
          <a:p>
            <a:r>
              <a:rPr lang="en-US" dirty="0" smtClean="0"/>
              <a:t>15 minutes break</a:t>
            </a:r>
            <a:endParaRPr lang="en-US" dirty="0" smtClean="0"/>
          </a:p>
          <a:p>
            <a:r>
              <a:rPr lang="en-US" dirty="0" smtClean="0"/>
              <a:t>Case studies</a:t>
            </a:r>
          </a:p>
          <a:p>
            <a:r>
              <a:rPr lang="en-US" dirty="0" smtClean="0"/>
              <a:t>10minutes break</a:t>
            </a:r>
            <a:endParaRPr lang="en-US" dirty="0" smtClean="0"/>
          </a:p>
          <a:p>
            <a:r>
              <a:rPr lang="en-US" dirty="0" smtClean="0"/>
              <a:t>End of life </a:t>
            </a:r>
            <a:r>
              <a:rPr lang="en-US" dirty="0" smtClean="0"/>
              <a:t>care and ethical considerations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49673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Management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/>
              <a:t>Lung MDT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/>
              <a:t>Lung cancer specialist nurses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/>
              <a:t>Specific treatment based on diagnosis and fitness of patient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374228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Treatment NSCLC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i="1" dirty="0" smtClean="0"/>
              <a:t>Stage dependent:</a:t>
            </a:r>
          </a:p>
          <a:p>
            <a:r>
              <a:rPr lang="en-US" dirty="0" smtClean="0"/>
              <a:t>Radical treatment offered for early stages either:</a:t>
            </a:r>
          </a:p>
          <a:p>
            <a:r>
              <a:rPr lang="en-US" dirty="0" smtClean="0"/>
              <a:t>Radical Surgery (T1a-3, N0-1,M0) or</a:t>
            </a:r>
          </a:p>
          <a:p>
            <a:r>
              <a:rPr lang="en-US" dirty="0" smtClean="0"/>
              <a:t>Radical Radiotherapy</a:t>
            </a:r>
          </a:p>
          <a:p>
            <a:endParaRPr lang="en-US" dirty="0"/>
          </a:p>
          <a:p>
            <a:r>
              <a:rPr lang="en-US" i="1" dirty="0" smtClean="0"/>
              <a:t>Later stages:</a:t>
            </a:r>
          </a:p>
          <a:p>
            <a:r>
              <a:rPr lang="en-US" dirty="0" smtClean="0"/>
              <a:t>Chemotherapy alone</a:t>
            </a:r>
          </a:p>
          <a:p>
            <a:r>
              <a:rPr lang="en-US" dirty="0" smtClean="0"/>
              <a:t>Symptomatic treatment</a:t>
            </a:r>
          </a:p>
          <a:p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82220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Treatment SCLC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 smtClean="0"/>
          </a:p>
          <a:p>
            <a:r>
              <a:rPr lang="en-GB" dirty="0" smtClean="0"/>
              <a:t>Mainly </a:t>
            </a:r>
            <a:r>
              <a:rPr lang="en-GB" dirty="0" smtClean="0"/>
              <a:t>chemotherapy plus </a:t>
            </a:r>
            <a:r>
              <a:rPr lang="en-GB" dirty="0" smtClean="0"/>
              <a:t>radiotherapy </a:t>
            </a:r>
            <a:endParaRPr lang="en-GB" dirty="0" smtClean="0"/>
          </a:p>
          <a:p>
            <a:endParaRPr lang="en-GB" dirty="0" smtClean="0"/>
          </a:p>
          <a:p>
            <a:r>
              <a:rPr lang="en-GB" dirty="0" smtClean="0"/>
              <a:t>Surgery </a:t>
            </a:r>
            <a:r>
              <a:rPr lang="en-GB" dirty="0" smtClean="0"/>
              <a:t>only in very limited disease as part of combined radio/chemotherapy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130758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Complications 1 : SVCO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342900" indent="-342900">
              <a:buFont typeface="Arial"/>
              <a:buChar char="•"/>
            </a:pPr>
            <a:r>
              <a:rPr lang="en-GB" dirty="0" smtClean="0"/>
              <a:t>94% of Superior Vena </a:t>
            </a:r>
            <a:r>
              <a:rPr lang="en-GB" dirty="0" err="1" smtClean="0"/>
              <a:t>Caval</a:t>
            </a:r>
            <a:r>
              <a:rPr lang="en-GB" dirty="0" smtClean="0"/>
              <a:t> Obstruction is due to malignancy</a:t>
            </a:r>
          </a:p>
          <a:p>
            <a:pPr marL="342900" indent="-342900">
              <a:buFont typeface="Arial"/>
              <a:buChar char="•"/>
            </a:pPr>
            <a:r>
              <a:rPr lang="en-GB" dirty="0" smtClean="0"/>
              <a:t>10% of small cell lung cancers present with SVCO</a:t>
            </a:r>
          </a:p>
          <a:p>
            <a:pPr marL="342900" indent="-342900">
              <a:buFont typeface="Arial"/>
              <a:buChar char="•"/>
            </a:pPr>
            <a:endParaRPr lang="en-GB" dirty="0"/>
          </a:p>
          <a:p>
            <a:r>
              <a:rPr lang="en-GB" i="1" dirty="0" smtClean="0"/>
              <a:t>Clinical features</a:t>
            </a:r>
          </a:p>
          <a:p>
            <a:pPr marL="342900" indent="-342900">
              <a:buFont typeface="Arial"/>
              <a:buChar char="•"/>
            </a:pPr>
            <a:r>
              <a:rPr lang="en-GB" dirty="0" smtClean="0"/>
              <a:t>Facial and upper body oedema, facial plethora, increased neck circumference and cyanotic appearance.</a:t>
            </a:r>
          </a:p>
          <a:p>
            <a:pPr marL="342900" indent="-342900">
              <a:buFont typeface="Arial"/>
              <a:buChar char="•"/>
            </a:pPr>
            <a:r>
              <a:rPr lang="en-GB" dirty="0" smtClean="0"/>
              <a:t>“Pemberton’s sign” </a:t>
            </a:r>
          </a:p>
          <a:p>
            <a:pPr marL="342900" indent="-342900">
              <a:buFont typeface="Arial"/>
              <a:buChar char="•"/>
            </a:pPr>
            <a:r>
              <a:rPr lang="en-GB" dirty="0" smtClean="0"/>
              <a:t>Breathlessness </a:t>
            </a:r>
          </a:p>
          <a:p>
            <a:pPr marL="342900" indent="-342900">
              <a:buFont typeface="Arial"/>
              <a:buChar char="•"/>
            </a:pPr>
            <a:r>
              <a:rPr lang="en-GB" dirty="0" smtClean="0"/>
              <a:t>Headache</a:t>
            </a:r>
          </a:p>
          <a:p>
            <a:pPr marL="342900" indent="-342900">
              <a:buFont typeface="Arial"/>
              <a:buChar char="•"/>
            </a:pPr>
            <a:r>
              <a:rPr lang="en-GB" dirty="0" smtClean="0"/>
              <a:t>Cough/</a:t>
            </a:r>
            <a:r>
              <a:rPr lang="en-GB" dirty="0" err="1" smtClean="0"/>
              <a:t>heamoptysis</a:t>
            </a:r>
            <a:endParaRPr lang="en-GB" dirty="0" smtClean="0"/>
          </a:p>
          <a:p>
            <a:pPr marL="342900" indent="-342900">
              <a:buFont typeface="Arial"/>
              <a:buChar char="•"/>
            </a:pPr>
            <a:r>
              <a:rPr lang="en-GB" dirty="0" smtClean="0"/>
              <a:t>Hoarse voice</a:t>
            </a:r>
          </a:p>
          <a:p>
            <a:pPr marL="342900" indent="-342900">
              <a:buFont typeface="Arial"/>
              <a:buChar char="•"/>
            </a:pPr>
            <a:r>
              <a:rPr lang="en-GB" dirty="0" smtClean="0"/>
              <a:t>Dysphagia</a:t>
            </a:r>
          </a:p>
          <a:p>
            <a:pPr marL="342900" indent="-342900">
              <a:buFont typeface="Arial"/>
              <a:buChar char="•"/>
            </a:pPr>
            <a:r>
              <a:rPr lang="en-GB" dirty="0" smtClean="0"/>
              <a:t>Syncope/dizziness</a:t>
            </a:r>
          </a:p>
          <a:p>
            <a:pPr marL="342900" indent="-342900">
              <a:buFont typeface="Arial"/>
              <a:buChar char="•"/>
            </a:pPr>
            <a:r>
              <a:rPr lang="en-GB" dirty="0"/>
              <a:t>C</a:t>
            </a:r>
            <a:r>
              <a:rPr lang="en-GB" dirty="0" smtClean="0"/>
              <a:t>onfusion</a:t>
            </a:r>
          </a:p>
          <a:p>
            <a:pPr marL="342900" indent="-342900">
              <a:buFont typeface="Arial"/>
              <a:buChar char="•"/>
            </a:pPr>
            <a:endParaRPr lang="en-GB" dirty="0" smtClean="0"/>
          </a:p>
          <a:p>
            <a:pPr marL="342900" indent="-342900">
              <a:buFont typeface="Arial"/>
              <a:buChar char="•"/>
            </a:pPr>
            <a:endParaRPr lang="en-GB" dirty="0" smtClean="0"/>
          </a:p>
          <a:p>
            <a:pPr marL="342900" indent="-342900">
              <a:buFont typeface="Arial"/>
              <a:buChar char="•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631939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7211" y="2132439"/>
            <a:ext cx="5791200" cy="1371600"/>
          </a:xfrm>
        </p:spPr>
        <p:txBody>
          <a:bodyPr/>
          <a:lstStyle/>
          <a:p>
            <a:pPr algn="ctr"/>
            <a:r>
              <a:rPr lang="en-US" dirty="0" smtClean="0"/>
              <a:t>cases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1487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Case 1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pPr marL="342900" indent="-342900">
              <a:buFont typeface="Arial"/>
              <a:buChar char="•"/>
            </a:pPr>
            <a:r>
              <a:rPr lang="en-GB" dirty="0" smtClean="0"/>
              <a:t>55 year old lady</a:t>
            </a:r>
          </a:p>
          <a:p>
            <a:pPr marL="342900" indent="-342900">
              <a:buFont typeface="Arial"/>
              <a:buChar char="•"/>
            </a:pPr>
            <a:r>
              <a:rPr lang="en-GB" dirty="0" smtClean="0"/>
              <a:t>Lifelong smoker</a:t>
            </a:r>
          </a:p>
          <a:p>
            <a:pPr marL="342900" indent="-342900">
              <a:buFont typeface="Arial"/>
              <a:buChar char="•"/>
            </a:pPr>
            <a:r>
              <a:rPr lang="en-GB" dirty="0" smtClean="0"/>
              <a:t>12 months worsening shortness of breath</a:t>
            </a:r>
          </a:p>
          <a:p>
            <a:pPr marL="342900" indent="-342900">
              <a:buFont typeface="Arial"/>
              <a:buChar char="•"/>
            </a:pPr>
            <a:r>
              <a:rPr lang="en-GB" dirty="0" smtClean="0"/>
              <a:t>6 months back pain </a:t>
            </a:r>
          </a:p>
          <a:p>
            <a:pPr marL="342900" indent="-342900">
              <a:buFont typeface="Arial"/>
              <a:buChar char="•"/>
            </a:pPr>
            <a:r>
              <a:rPr lang="en-GB" dirty="0" smtClean="0"/>
              <a:t>6 weeks history of leg weakness</a:t>
            </a:r>
          </a:p>
          <a:p>
            <a:pPr marL="342900" indent="-342900">
              <a:buFont typeface="Arial"/>
              <a:buChar char="•"/>
            </a:pPr>
            <a:endParaRPr lang="en-GB" dirty="0"/>
          </a:p>
          <a:p>
            <a:pPr marL="342900" indent="-342900">
              <a:buFont typeface="Arial"/>
              <a:buChar char="•"/>
            </a:pPr>
            <a:r>
              <a:rPr lang="en-GB" dirty="0" smtClean="0"/>
              <a:t>PMH- COPD</a:t>
            </a:r>
          </a:p>
          <a:p>
            <a:pPr marL="342900" indent="-342900">
              <a:buFont typeface="Arial"/>
              <a:buChar char="•"/>
            </a:pP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pPr marL="342900" indent="-342900">
              <a:buFont typeface="Arial"/>
              <a:buChar char="•"/>
            </a:pPr>
            <a:r>
              <a:rPr lang="en-GB" dirty="0"/>
              <a:t>Mild end expiratory wheeze bilaterally</a:t>
            </a:r>
          </a:p>
          <a:p>
            <a:pPr marL="342900" indent="-342900">
              <a:buFont typeface="Arial"/>
              <a:buChar char="•"/>
            </a:pPr>
            <a:r>
              <a:rPr lang="en-GB" dirty="0"/>
              <a:t>Bilateral lower limb weakness</a:t>
            </a:r>
          </a:p>
          <a:p>
            <a:pPr marL="342900" indent="-342900">
              <a:buFont typeface="Arial"/>
              <a:buChar char="•"/>
            </a:pPr>
            <a:r>
              <a:rPr lang="en-GB" dirty="0"/>
              <a:t>Attended clinic in a wheelchair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141568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investigations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12948" b="1294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736156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11479" b="1147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144125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Investigations and management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CT guided biopsy- adenocarcinoma</a:t>
            </a:r>
          </a:p>
          <a:p>
            <a:r>
              <a:rPr lang="en-GB" dirty="0" smtClean="0"/>
              <a:t>Palliative radiotherapy</a:t>
            </a:r>
          </a:p>
          <a:p>
            <a:r>
              <a:rPr lang="en-GB" dirty="0" smtClean="0"/>
              <a:t>Symptomatic treatment</a:t>
            </a:r>
          </a:p>
          <a:p>
            <a:endParaRPr lang="en-GB" dirty="0"/>
          </a:p>
          <a:p>
            <a:r>
              <a:rPr lang="en-GB" dirty="0" smtClean="0"/>
              <a:t>Progress</a:t>
            </a:r>
          </a:p>
          <a:p>
            <a:r>
              <a:rPr lang="en-GB" dirty="0" smtClean="0"/>
              <a:t>Deteriorated 8 weeks after presentation and died.</a:t>
            </a:r>
          </a:p>
          <a:p>
            <a:endParaRPr lang="en-GB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037339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Case 2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75 year old male</a:t>
            </a:r>
          </a:p>
          <a:p>
            <a:r>
              <a:rPr lang="en-GB" dirty="0" smtClean="0"/>
              <a:t>Never smoked</a:t>
            </a:r>
          </a:p>
          <a:p>
            <a:r>
              <a:rPr lang="en-GB" dirty="0" smtClean="0"/>
              <a:t>Retired plumber</a:t>
            </a:r>
          </a:p>
          <a:p>
            <a:r>
              <a:rPr lang="en-GB" dirty="0" smtClean="0"/>
              <a:t>Weight loss 2 stones over 6 months</a:t>
            </a:r>
          </a:p>
          <a:p>
            <a:r>
              <a:rPr lang="en-GB" dirty="0" smtClean="0"/>
              <a:t>Shortness of breath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Physical examination</a:t>
            </a:r>
          </a:p>
          <a:p>
            <a:endParaRPr lang="en-GB" dirty="0"/>
          </a:p>
          <a:p>
            <a:r>
              <a:rPr lang="en-GB" dirty="0" smtClean="0"/>
              <a:t>Reduced breath sounds Left base, dull percussion note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634547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quiz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GB" dirty="0" smtClean="0"/>
              <a:t>More women die of breast cancer than lung cancer, true or false?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 smtClean="0"/>
              <a:t>Small cell lung cancer is more common than non-small cell lung cancer, true or false?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 smtClean="0"/>
              <a:t>Squamous cell carcinoma is the most common non-small cell lung cancer sub-type, true or false?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 smtClean="0"/>
              <a:t>The treatment of choice for Superior Vena Cava Obstruction is stenting, true or false?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 smtClean="0"/>
              <a:t>Urgent referral for a chest X ray should be made if a patient has shoulder pain &gt; 3weeks, true or false?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 smtClean="0"/>
              <a:t>The risk of pneumothorax is 50% post CT guided biopsy, true or false?</a:t>
            </a:r>
          </a:p>
          <a:p>
            <a:pPr marL="457200" indent="-457200">
              <a:buFont typeface="+mj-lt"/>
              <a:buAutoNum type="arabicPeriod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425614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5620" y="651599"/>
            <a:ext cx="5415076" cy="5918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0560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Investigations and management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CT thorax/</a:t>
            </a:r>
            <a:r>
              <a:rPr lang="en-GB" dirty="0" err="1" smtClean="0"/>
              <a:t>abdo</a:t>
            </a:r>
            <a:r>
              <a:rPr lang="en-GB" dirty="0" smtClean="0"/>
              <a:t>/pelvis</a:t>
            </a:r>
          </a:p>
          <a:p>
            <a:r>
              <a:rPr lang="en-GB" dirty="0" err="1" smtClean="0"/>
              <a:t>Thoracoscopy</a:t>
            </a:r>
            <a:r>
              <a:rPr lang="en-GB" dirty="0" smtClean="0"/>
              <a:t>- biopsy squamous cell lung cancer</a:t>
            </a:r>
          </a:p>
          <a:p>
            <a:endParaRPr lang="en-GB" dirty="0"/>
          </a:p>
          <a:p>
            <a:r>
              <a:rPr lang="en-GB" dirty="0" smtClean="0"/>
              <a:t>Pleural effusion drained and talc pleural </a:t>
            </a:r>
            <a:r>
              <a:rPr lang="en-GB" dirty="0" err="1" smtClean="0"/>
              <a:t>adhesis</a:t>
            </a:r>
            <a:r>
              <a:rPr lang="en-GB" dirty="0" smtClean="0"/>
              <a:t> performed.</a:t>
            </a:r>
          </a:p>
          <a:p>
            <a:r>
              <a:rPr lang="en-GB" dirty="0" smtClean="0"/>
              <a:t>Chemotherapy offered</a:t>
            </a:r>
          </a:p>
          <a:p>
            <a:endParaRPr lang="en-GB" dirty="0"/>
          </a:p>
          <a:p>
            <a:r>
              <a:rPr lang="en-GB" dirty="0" smtClean="0"/>
              <a:t>Progress</a:t>
            </a:r>
          </a:p>
          <a:p>
            <a:r>
              <a:rPr lang="en-GB" dirty="0" smtClean="0"/>
              <a:t>Shortness of breath improved and he as able to visit family down south</a:t>
            </a:r>
          </a:p>
          <a:p>
            <a:r>
              <a:rPr lang="en-GB" dirty="0" smtClean="0"/>
              <a:t>4 months later further deterioration in health and died</a:t>
            </a:r>
          </a:p>
          <a:p>
            <a:endParaRPr lang="en-GB" dirty="0" smtClean="0"/>
          </a:p>
          <a:p>
            <a:endParaRPr lang="en-GB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1965820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Case 3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65 year old male </a:t>
            </a:r>
          </a:p>
          <a:p>
            <a:r>
              <a:rPr lang="en-GB" dirty="0" smtClean="0"/>
              <a:t>Ex-smoker with 25 pack year history</a:t>
            </a:r>
          </a:p>
          <a:p>
            <a:r>
              <a:rPr lang="en-GB" dirty="0" smtClean="0"/>
              <a:t>Very fit, goes to the gym daily</a:t>
            </a:r>
          </a:p>
          <a:p>
            <a:r>
              <a:rPr lang="en-GB" dirty="0" smtClean="0"/>
              <a:t>Works as a managing director of a small firm</a:t>
            </a:r>
          </a:p>
          <a:p>
            <a:r>
              <a:rPr lang="en-GB" dirty="0" smtClean="0"/>
              <a:t>Minor road traffic accident, had chest x-ray as had chest pain, incidental finding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9244005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700" y="128218"/>
            <a:ext cx="6930308" cy="6729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83721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8710" y="1034435"/>
            <a:ext cx="4887321" cy="4846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50750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Further work up and management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PFTs</a:t>
            </a:r>
          </a:p>
          <a:p>
            <a:r>
              <a:rPr lang="en-GB" dirty="0" smtClean="0"/>
              <a:t>PET CT scan</a:t>
            </a:r>
          </a:p>
          <a:p>
            <a:r>
              <a:rPr lang="en-GB" dirty="0" smtClean="0"/>
              <a:t>Surgical assessment</a:t>
            </a:r>
          </a:p>
          <a:p>
            <a:endParaRPr lang="en-GB" dirty="0"/>
          </a:p>
          <a:p>
            <a:r>
              <a:rPr lang="en-GB" dirty="0" smtClean="0"/>
              <a:t>Accepted fro surgery</a:t>
            </a:r>
          </a:p>
          <a:p>
            <a:r>
              <a:rPr lang="en-GB" dirty="0" err="1" smtClean="0"/>
              <a:t>Pneumonectomy</a:t>
            </a:r>
            <a:r>
              <a:rPr lang="en-GB" dirty="0" smtClean="0"/>
              <a:t> performed as </a:t>
            </a:r>
            <a:r>
              <a:rPr lang="en-GB" dirty="0" err="1" smtClean="0"/>
              <a:t>tumor</a:t>
            </a:r>
            <a:r>
              <a:rPr lang="en-GB" dirty="0" smtClean="0"/>
              <a:t> crossed the fissure</a:t>
            </a:r>
          </a:p>
          <a:p>
            <a:r>
              <a:rPr lang="en-GB" dirty="0" smtClean="0"/>
              <a:t>Margins were clear thus, no chemotherapy needed</a:t>
            </a:r>
          </a:p>
          <a:p>
            <a:r>
              <a:rPr lang="en-GB" dirty="0" smtClean="0"/>
              <a:t>3years post op doing well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7611023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End of life care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/>
              <a:t>Discussions should be made early on after diagnosis, should not be left to terminal stage.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6991349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Conclusions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434782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Useful </a:t>
            </a:r>
            <a:r>
              <a:rPr lang="en-GB" dirty="0" err="1" smtClean="0"/>
              <a:t>refrences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948581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quiz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 startAt="7"/>
            </a:pPr>
            <a:r>
              <a:rPr lang="en-GB" dirty="0" smtClean="0"/>
              <a:t> Lung cancer cure rate is 20%, true or false?</a:t>
            </a:r>
          </a:p>
          <a:p>
            <a:pPr marL="457200" indent="-457200">
              <a:buFont typeface="+mj-lt"/>
              <a:buAutoNum type="arabicPeriod" startAt="7"/>
            </a:pPr>
            <a:r>
              <a:rPr lang="en-GB" dirty="0" smtClean="0"/>
              <a:t>Radiotherapy can be given as a curative treatment in non small cell lung cancer, true or false?</a:t>
            </a:r>
          </a:p>
          <a:p>
            <a:pPr marL="457200" indent="-457200">
              <a:buFont typeface="+mj-lt"/>
              <a:buAutoNum type="arabicPeriod" startAt="7"/>
            </a:pPr>
            <a:r>
              <a:rPr lang="en-GB" dirty="0" smtClean="0"/>
              <a:t>Small cell lung cancer can be a cause of SIADH, true or false?</a:t>
            </a:r>
          </a:p>
          <a:p>
            <a:pPr marL="457200" indent="-457200">
              <a:buFont typeface="+mj-lt"/>
              <a:buAutoNum type="arabicPeriod" startAt="7"/>
            </a:pPr>
            <a:r>
              <a:rPr lang="en-GB" dirty="0" smtClean="0"/>
              <a:t>Alveolar cell carcinoma is a type of small cell lung cancer, true or false?</a:t>
            </a:r>
          </a:p>
          <a:p>
            <a:pPr marL="457200" indent="-457200">
              <a:buFont typeface="+mj-lt"/>
              <a:buAutoNum type="arabicPeriod" startAt="7"/>
            </a:pPr>
            <a:endParaRPr lang="en-GB" dirty="0" smtClean="0"/>
          </a:p>
          <a:p>
            <a:pPr marL="457200" indent="-457200">
              <a:buFont typeface="+mj-lt"/>
              <a:buAutoNum type="arabicPeriod" startAt="7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69313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Indications for URGENT </a:t>
            </a:r>
            <a:r>
              <a:rPr lang="en-GB" dirty="0" smtClean="0"/>
              <a:t>CXR- NICE guidance 2011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342900" indent="-342900">
              <a:buFont typeface="Arial"/>
              <a:buChar char="•"/>
            </a:pPr>
            <a:r>
              <a:rPr lang="en-GB" dirty="0" smtClean="0"/>
              <a:t>Heamoptysis and or</a:t>
            </a:r>
          </a:p>
          <a:p>
            <a:pPr marL="342900" indent="-342900">
              <a:buFont typeface="Arial"/>
              <a:buChar char="•"/>
            </a:pPr>
            <a:r>
              <a:rPr lang="en-GB" dirty="0" smtClean="0"/>
              <a:t>&gt;3 week history of;</a:t>
            </a:r>
          </a:p>
          <a:p>
            <a:pPr marL="342900" indent="-342900">
              <a:buFont typeface="Courier New"/>
              <a:buChar char="o"/>
            </a:pPr>
            <a:r>
              <a:rPr lang="en-GB" dirty="0" smtClean="0"/>
              <a:t>Cough</a:t>
            </a:r>
          </a:p>
          <a:p>
            <a:pPr marL="342900" indent="-342900">
              <a:buFont typeface="Courier New"/>
              <a:buChar char="o"/>
            </a:pPr>
            <a:r>
              <a:rPr lang="en-GB" dirty="0" smtClean="0"/>
              <a:t>Chest/shoulder pain</a:t>
            </a:r>
          </a:p>
          <a:p>
            <a:pPr marL="342900" indent="-342900">
              <a:buFont typeface="Courier New"/>
              <a:buChar char="o"/>
            </a:pPr>
            <a:r>
              <a:rPr lang="en-GB" dirty="0" smtClean="0"/>
              <a:t>Dyspnoea</a:t>
            </a:r>
          </a:p>
          <a:p>
            <a:pPr marL="342900" indent="-342900">
              <a:buFont typeface="Courier New"/>
              <a:buChar char="o"/>
            </a:pPr>
            <a:r>
              <a:rPr lang="en-GB" dirty="0" smtClean="0"/>
              <a:t>Weight loss</a:t>
            </a:r>
          </a:p>
          <a:p>
            <a:pPr marL="342900" indent="-342900">
              <a:buFont typeface="Courier New"/>
              <a:buChar char="o"/>
            </a:pPr>
            <a:r>
              <a:rPr lang="en-GB" dirty="0" smtClean="0"/>
              <a:t>Chest signs</a:t>
            </a:r>
          </a:p>
          <a:p>
            <a:pPr marL="342900" indent="-342900">
              <a:buFont typeface="Courier New"/>
              <a:buChar char="o"/>
            </a:pPr>
            <a:r>
              <a:rPr lang="en-GB" dirty="0" smtClean="0"/>
              <a:t>Hoarseness</a:t>
            </a:r>
          </a:p>
          <a:p>
            <a:pPr marL="342900" indent="-342900">
              <a:buFont typeface="Courier New"/>
              <a:buChar char="o"/>
            </a:pPr>
            <a:r>
              <a:rPr lang="en-GB" dirty="0" smtClean="0"/>
              <a:t>Finger clubbing</a:t>
            </a:r>
          </a:p>
          <a:p>
            <a:pPr marL="342900" indent="-342900">
              <a:buFont typeface="Courier New"/>
              <a:buChar char="o"/>
            </a:pPr>
            <a:r>
              <a:rPr lang="en-GB" dirty="0" smtClean="0"/>
              <a:t>Features suggestive of metastasis from a lung cancer (bone, liver, skin)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491443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Lung cancer epidemiology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 excess of 39,000 cases each year in the UK</a:t>
            </a:r>
          </a:p>
          <a:p>
            <a:r>
              <a:rPr lang="en-US" dirty="0" smtClean="0"/>
              <a:t>35,000 deaths per year &gt; than breast and colorectal combined</a:t>
            </a:r>
          </a:p>
          <a:p>
            <a:r>
              <a:rPr lang="en-US" dirty="0" smtClean="0"/>
              <a:t>Lung cancer is now leading cause of cancer death in UK</a:t>
            </a:r>
          </a:p>
          <a:p>
            <a:r>
              <a:rPr lang="en-US" dirty="0" smtClean="0"/>
              <a:t>90% of lung cancer caused by smoking</a:t>
            </a:r>
          </a:p>
          <a:p>
            <a:r>
              <a:rPr lang="en-US" dirty="0" smtClean="0"/>
              <a:t>Only 5.5% are cured</a:t>
            </a:r>
          </a:p>
        </p:txBody>
      </p:sp>
    </p:spTree>
    <p:extLst>
      <p:ext uri="{BB962C8B-B14F-4D97-AF65-F5344CB8AC3E}">
        <p14:creationId xmlns:p14="http://schemas.microsoft.com/office/powerpoint/2010/main" val="2830439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6672" y="942770"/>
            <a:ext cx="6707839" cy="5915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8982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Types of lung cancer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i="1" dirty="0" smtClean="0">
                <a:solidFill>
                  <a:srgbClr val="FF0000"/>
                </a:solidFill>
              </a:rPr>
              <a:t>Non small cell lung cancer (NSCLC)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Squamous cell carcinoma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Adenocarcinoma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Large cell carcinoma</a:t>
            </a:r>
            <a:endParaRPr lang="en-US" dirty="0" smtClean="0"/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Alveolar </a:t>
            </a:r>
            <a:r>
              <a:rPr lang="en-US" dirty="0" smtClean="0"/>
              <a:t>cell </a:t>
            </a:r>
            <a:r>
              <a:rPr lang="en-US" dirty="0" smtClean="0"/>
              <a:t>carcinoma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Carcinoid </a:t>
            </a:r>
            <a:endParaRPr lang="en-US" dirty="0" smtClean="0"/>
          </a:p>
          <a:p>
            <a:pPr marL="457200" indent="-457200">
              <a:buFont typeface="+mj-lt"/>
              <a:buAutoNum type="arabicPeriod"/>
            </a:pPr>
            <a:endParaRPr lang="en-US" dirty="0" smtClean="0"/>
          </a:p>
          <a:p>
            <a:r>
              <a:rPr lang="en-US" b="1" i="1" dirty="0" smtClean="0">
                <a:solidFill>
                  <a:srgbClr val="FF0000"/>
                </a:solidFill>
              </a:rPr>
              <a:t>Small cell lung cancer (SCLC)</a:t>
            </a:r>
            <a:endParaRPr lang="en-US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65339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33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73788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ssential">
  <a:themeElements>
    <a:clrScheme name="Essential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Essential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sential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Essential.thmx</Template>
  <TotalTime>3128</TotalTime>
  <Words>781</Words>
  <Application>Microsoft Office PowerPoint</Application>
  <PresentationFormat>On-screen Show (4:3)</PresentationFormat>
  <Paragraphs>170</Paragraphs>
  <Slides>38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39" baseType="lpstr">
      <vt:lpstr>Essential</vt:lpstr>
      <vt:lpstr>Lung  Cancer    </vt:lpstr>
      <vt:lpstr>Overview of session</vt:lpstr>
      <vt:lpstr>quiz</vt:lpstr>
      <vt:lpstr>quiz</vt:lpstr>
      <vt:lpstr>Indications for URGENT CXR- NICE guidance 2011</vt:lpstr>
      <vt:lpstr>Lung cancer epidemiology</vt:lpstr>
      <vt:lpstr>PowerPoint Presentation</vt:lpstr>
      <vt:lpstr>Types of lung cancer</vt:lpstr>
      <vt:lpstr>PowerPoint Presentation</vt:lpstr>
      <vt:lpstr>Symptoms and signs</vt:lpstr>
      <vt:lpstr>Diagnosis and assessment</vt:lpstr>
      <vt:lpstr>PowerPoint Presentation</vt:lpstr>
      <vt:lpstr>PowerPoint Presentation</vt:lpstr>
      <vt:lpstr>Positron Emission Tomography- Computed Tomogoraphy (PET-CT)</vt:lpstr>
      <vt:lpstr>Thoracoscopy</vt:lpstr>
      <vt:lpstr>EBUS</vt:lpstr>
      <vt:lpstr>USS guided biopsy</vt:lpstr>
      <vt:lpstr>PowerPoint Presentation</vt:lpstr>
      <vt:lpstr>staging</vt:lpstr>
      <vt:lpstr>Management</vt:lpstr>
      <vt:lpstr>Treatment NSCLC</vt:lpstr>
      <vt:lpstr>Treatment SCLC</vt:lpstr>
      <vt:lpstr>Complications 1 : SVCO</vt:lpstr>
      <vt:lpstr>cases</vt:lpstr>
      <vt:lpstr>Case 1</vt:lpstr>
      <vt:lpstr>investigations</vt:lpstr>
      <vt:lpstr>PowerPoint Presentation</vt:lpstr>
      <vt:lpstr>Investigations and management</vt:lpstr>
      <vt:lpstr>Case 2</vt:lpstr>
      <vt:lpstr>PowerPoint Presentation</vt:lpstr>
      <vt:lpstr>Investigations and management</vt:lpstr>
      <vt:lpstr>Case 3</vt:lpstr>
      <vt:lpstr>PowerPoint Presentation</vt:lpstr>
      <vt:lpstr>PowerPoint Presentation</vt:lpstr>
      <vt:lpstr>Further work up and management</vt:lpstr>
      <vt:lpstr>End of life care</vt:lpstr>
      <vt:lpstr>Conclusions</vt:lpstr>
      <vt:lpstr>Useful refrences</vt:lpstr>
    </vt:vector>
  </TitlesOfParts>
  <Company>University of Manchester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Lung Cancer</dc:title>
  <dc:creator>Ahmed Adlan</dc:creator>
  <cp:lastModifiedBy>Huda Badri</cp:lastModifiedBy>
  <cp:revision>52</cp:revision>
  <dcterms:created xsi:type="dcterms:W3CDTF">2015-02-12T10:21:20Z</dcterms:created>
  <dcterms:modified xsi:type="dcterms:W3CDTF">2015-02-16T14:37:29Z</dcterms:modified>
</cp:coreProperties>
</file>