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jpg" ContentType="image/jpeg"/>
  <Default Extension="rels" ContentType="application/vnd.openxmlformats-package.relationships+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804" r:id="rId1"/>
  </p:sldMasterIdLst>
  <p:notesMasterIdLst>
    <p:notesMasterId r:id="rId31"/>
  </p:notesMasterIdLst>
  <p:sldIdLst>
    <p:sldId id="256" r:id="rId2"/>
    <p:sldId id="257" r:id="rId3"/>
    <p:sldId id="258" r:id="rId4"/>
    <p:sldId id="259" r:id="rId5"/>
    <p:sldId id="260" r:id="rId6"/>
    <p:sldId id="261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6" r:id="rId19"/>
    <p:sldId id="274" r:id="rId20"/>
    <p:sldId id="283" r:id="rId21"/>
    <p:sldId id="285" r:id="rId22"/>
    <p:sldId id="275" r:id="rId23"/>
    <p:sldId id="277" r:id="rId24"/>
    <p:sldId id="278" r:id="rId25"/>
    <p:sldId id="279" r:id="rId26"/>
    <p:sldId id="280" r:id="rId27"/>
    <p:sldId id="281" r:id="rId28"/>
    <p:sldId id="282" r:id="rId29"/>
    <p:sldId id="284" r:id="rId3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04"/>
    <p:restoredTop sz="94614"/>
  </p:normalViewPr>
  <p:slideViewPr>
    <p:cSldViewPr snapToGrid="0" snapToObjects="1">
      <p:cViewPr>
        <p:scale>
          <a:sx n="80" d="100"/>
          <a:sy n="80" d="100"/>
        </p:scale>
        <p:origin x="304" y="2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notesMaster" Target="notesMasters/notesMaster1.xml"/><Relationship Id="rId32" Type="http://schemas.openxmlformats.org/officeDocument/2006/relationships/presProps" Target="presProps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viewProps" Target="viewProps.xml"/><Relationship Id="rId34" Type="http://schemas.openxmlformats.org/officeDocument/2006/relationships/theme" Target="theme/theme1.xml"/><Relationship Id="rId35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ACBC2EC-FF30-CB40-8F14-34369A7F2878}" type="datetimeFigureOut">
              <a:rPr lang="en-US" smtClean="0"/>
              <a:t>3/1/16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1FDE168-4AB5-6C4C-A5CB-73658A132D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51543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FDE168-4AB5-6C4C-A5CB-73658A132D74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559819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546100" y="-4763"/>
            <a:ext cx="5014912" cy="6862763"/>
            <a:chOff x="2928938" y="-4763"/>
            <a:chExt cx="5014912" cy="6862763"/>
          </a:xfrm>
        </p:grpSpPr>
        <p:sp>
          <p:nvSpPr>
            <p:cNvPr id="22" name="Freeform 6"/>
            <p:cNvSpPr/>
            <p:nvPr/>
          </p:nvSpPr>
          <p:spPr bwMode="auto">
            <a:xfrm>
              <a:off x="3367088" y="-4763"/>
              <a:ext cx="1063625" cy="2782888"/>
            </a:xfrm>
            <a:custGeom>
              <a:avLst/>
              <a:gdLst/>
              <a:ahLst/>
              <a:cxnLst/>
              <a:rect l="0" t="0" r="r" b="b"/>
              <a:pathLst>
                <a:path w="670" h="1753">
                  <a:moveTo>
                    <a:pt x="0" y="1696"/>
                  </a:moveTo>
                  <a:lnTo>
                    <a:pt x="225" y="1753"/>
                  </a:lnTo>
                  <a:lnTo>
                    <a:pt x="670" y="0"/>
                  </a:lnTo>
                  <a:lnTo>
                    <a:pt x="430" y="0"/>
                  </a:lnTo>
                  <a:lnTo>
                    <a:pt x="0" y="169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23" name="Freeform 7"/>
            <p:cNvSpPr/>
            <p:nvPr/>
          </p:nvSpPr>
          <p:spPr bwMode="auto">
            <a:xfrm>
              <a:off x="2928938" y="-4763"/>
              <a:ext cx="1035050" cy="2673350"/>
            </a:xfrm>
            <a:custGeom>
              <a:avLst/>
              <a:gdLst/>
              <a:ahLst/>
              <a:cxnLst/>
              <a:rect l="0" t="0" r="r" b="b"/>
              <a:pathLst>
                <a:path w="652" h="1684">
                  <a:moveTo>
                    <a:pt x="225" y="1684"/>
                  </a:moveTo>
                  <a:lnTo>
                    <a:pt x="652" y="0"/>
                  </a:lnTo>
                  <a:lnTo>
                    <a:pt x="411" y="0"/>
                  </a:lnTo>
                  <a:lnTo>
                    <a:pt x="0" y="1627"/>
                  </a:lnTo>
                  <a:lnTo>
                    <a:pt x="219" y="1681"/>
                  </a:lnTo>
                  <a:lnTo>
                    <a:pt x="225" y="1684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24" name="Freeform 9"/>
            <p:cNvSpPr/>
            <p:nvPr/>
          </p:nvSpPr>
          <p:spPr bwMode="auto">
            <a:xfrm>
              <a:off x="2928938" y="2582862"/>
              <a:ext cx="2693987" cy="4275138"/>
            </a:xfrm>
            <a:custGeom>
              <a:avLst/>
              <a:gdLst/>
              <a:ahLst/>
              <a:cxnLst/>
              <a:rect l="0" t="0" r="r" b="b"/>
              <a:pathLst>
                <a:path w="1697" h="2693">
                  <a:moveTo>
                    <a:pt x="0" y="0"/>
                  </a:moveTo>
                  <a:lnTo>
                    <a:pt x="1622" y="2693"/>
                  </a:lnTo>
                  <a:lnTo>
                    <a:pt x="1697" y="269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25" name="Freeform 10"/>
            <p:cNvSpPr/>
            <p:nvPr/>
          </p:nvSpPr>
          <p:spPr bwMode="auto">
            <a:xfrm>
              <a:off x="3371850" y="2692400"/>
              <a:ext cx="3332162" cy="4165600"/>
            </a:xfrm>
            <a:custGeom>
              <a:avLst/>
              <a:gdLst/>
              <a:ahLst/>
              <a:cxnLst/>
              <a:rect l="0" t="0" r="r" b="b"/>
              <a:pathLst>
                <a:path w="2099" h="2624">
                  <a:moveTo>
                    <a:pt x="2099" y="2624"/>
                  </a:moveTo>
                  <a:lnTo>
                    <a:pt x="0" y="0"/>
                  </a:lnTo>
                  <a:lnTo>
                    <a:pt x="2021" y="2624"/>
                  </a:lnTo>
                  <a:lnTo>
                    <a:pt x="2099" y="2624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26" name="Freeform 11"/>
            <p:cNvSpPr/>
            <p:nvPr/>
          </p:nvSpPr>
          <p:spPr bwMode="auto">
            <a:xfrm>
              <a:off x="3367088" y="2687637"/>
              <a:ext cx="4576762" cy="4170363"/>
            </a:xfrm>
            <a:custGeom>
              <a:avLst/>
              <a:gdLst/>
              <a:ahLst/>
              <a:cxnLst/>
              <a:rect l="0" t="0" r="r" b="b"/>
              <a:pathLst>
                <a:path w="2883" h="2627">
                  <a:moveTo>
                    <a:pt x="0" y="0"/>
                  </a:moveTo>
                  <a:lnTo>
                    <a:pt x="3" y="3"/>
                  </a:lnTo>
                  <a:lnTo>
                    <a:pt x="2102" y="2627"/>
                  </a:lnTo>
                  <a:lnTo>
                    <a:pt x="2883" y="2627"/>
                  </a:lnTo>
                  <a:lnTo>
                    <a:pt x="225" y="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27" name="Freeform 12"/>
            <p:cNvSpPr/>
            <p:nvPr/>
          </p:nvSpPr>
          <p:spPr bwMode="auto">
            <a:xfrm>
              <a:off x="2928938" y="2578100"/>
              <a:ext cx="3584575" cy="4279900"/>
            </a:xfrm>
            <a:custGeom>
              <a:avLst/>
              <a:gdLst/>
              <a:ahLst/>
              <a:cxnLst/>
              <a:rect l="0" t="0" r="r" b="b"/>
              <a:pathLst>
                <a:path w="2258" h="2696">
                  <a:moveTo>
                    <a:pt x="2258" y="2696"/>
                  </a:moveTo>
                  <a:lnTo>
                    <a:pt x="264" y="111"/>
                  </a:lnTo>
                  <a:lnTo>
                    <a:pt x="228" y="60"/>
                  </a:lnTo>
                  <a:lnTo>
                    <a:pt x="225" y="57"/>
                  </a:lnTo>
                  <a:lnTo>
                    <a:pt x="0" y="0"/>
                  </a:lnTo>
                  <a:lnTo>
                    <a:pt x="0" y="3"/>
                  </a:lnTo>
                  <a:lnTo>
                    <a:pt x="1697" y="2696"/>
                  </a:lnTo>
                  <a:lnTo>
                    <a:pt x="2258" y="2696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928401" y="1380068"/>
            <a:ext cx="8574622" cy="2616199"/>
          </a:xfrm>
        </p:spPr>
        <p:txBody>
          <a:bodyPr anchor="b">
            <a:normAutofit/>
          </a:bodyPr>
          <a:lstStyle>
            <a:lvl1pPr algn="r">
              <a:defRPr sz="60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15377" y="3996267"/>
            <a:ext cx="6987645" cy="1388534"/>
          </a:xfrm>
        </p:spPr>
        <p:txBody>
          <a:bodyPr anchor="t">
            <a:normAutofit/>
          </a:bodyPr>
          <a:lstStyle>
            <a:lvl1pPr marL="0" indent="0" algn="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4F982F-4E02-374F-ACCE-034573D080D8}" type="datetimeFigureOut">
              <a:rPr lang="en-US" smtClean="0"/>
              <a:t>3/1/16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32412" y="5883275"/>
            <a:ext cx="4324044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CE949C-0636-164C-B2FD-30D61E2028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99102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4732865"/>
            <a:ext cx="10018711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386012" y="932112"/>
            <a:ext cx="8225944" cy="316497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4311" y="5299603"/>
            <a:ext cx="10018711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4F982F-4E02-374F-ACCE-034573D080D8}" type="datetimeFigureOut">
              <a:rPr lang="en-US" smtClean="0"/>
              <a:t>3/1/16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CE949C-0636-164C-B2FD-30D61E2028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65355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2" y="685800"/>
            <a:ext cx="10018711" cy="3048000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343400"/>
            <a:ext cx="10018713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4F982F-4E02-374F-ACCE-034573D080D8}" type="datetimeFigureOut">
              <a:rPr lang="en-US" smtClean="0"/>
              <a:t>3/1/16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CE949C-0636-164C-B2FD-30D61E2028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725636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598612" y="86302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893425" y="2819399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8212" y="685800"/>
            <a:ext cx="8990012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436811" y="3428999"/>
            <a:ext cx="8532815" cy="381000"/>
          </a:xfrm>
        </p:spPr>
        <p:txBody>
          <a:bodyPr anchor="ctr">
            <a:normAutofit/>
          </a:bodyPr>
          <a:lstStyle>
            <a:lvl1pPr marL="0" indent="0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1" y="4343400"/>
            <a:ext cx="10018711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4F982F-4E02-374F-ACCE-034573D080D8}" type="datetimeFigureOut">
              <a:rPr lang="en-US" smtClean="0"/>
              <a:t>3/1/16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CE949C-0636-164C-B2FD-30D61E2028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138809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3" y="3308581"/>
            <a:ext cx="10018709" cy="1468800"/>
          </a:xfrm>
        </p:spPr>
        <p:txBody>
          <a:bodyPr anchor="b">
            <a:normAutofit/>
          </a:bodyPr>
          <a:lstStyle>
            <a:lvl1pPr algn="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777381"/>
            <a:ext cx="10018710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4F982F-4E02-374F-ACCE-034573D080D8}" type="datetimeFigureOut">
              <a:rPr lang="en-US" smtClean="0"/>
              <a:t>3/1/16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CE949C-0636-164C-B2FD-30D61E2028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485316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598612" y="86302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893425" y="2819399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8212" y="685800"/>
            <a:ext cx="8990012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84313" y="3886200"/>
            <a:ext cx="10018710" cy="889000"/>
          </a:xfrm>
        </p:spPr>
        <p:txBody>
          <a:bodyPr vert="horz" lIns="91440" tIns="45720" rIns="91440" bIns="45720" rtlCol="0" anchor="b">
            <a:normAutofit/>
          </a:bodyPr>
          <a:lstStyle>
            <a:lvl1pPr algn="r"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775200"/>
            <a:ext cx="10018710" cy="10160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4F982F-4E02-374F-ACCE-034573D080D8}" type="datetimeFigureOut">
              <a:rPr lang="en-US" smtClean="0"/>
              <a:t>3/1/16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CE949C-0636-164C-B2FD-30D61E2028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029341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3" y="685800"/>
            <a:ext cx="10018712" cy="2727325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84312" y="3505200"/>
            <a:ext cx="10018713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1" y="4343400"/>
            <a:ext cx="10018713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4F982F-4E02-374F-ACCE-034573D080D8}" type="datetimeFigureOut">
              <a:rPr lang="en-US" smtClean="0"/>
              <a:t>3/1/16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CE949C-0636-164C-B2FD-30D61E2028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474800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4F982F-4E02-374F-ACCE-034573D080D8}" type="datetimeFigureOut">
              <a:rPr lang="en-US" smtClean="0"/>
              <a:t>3/1/16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CE949C-0636-164C-B2FD-30D61E2028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968089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732655" y="685800"/>
            <a:ext cx="1770369" cy="5105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84312" y="685800"/>
            <a:ext cx="8019742" cy="5105400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4F982F-4E02-374F-ACCE-034573D080D8}" type="datetimeFigureOut">
              <a:rPr lang="en-US" smtClean="0"/>
              <a:t>3/1/16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CE949C-0636-164C-B2FD-30D61E2028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21013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4F982F-4E02-374F-ACCE-034573D080D8}" type="datetimeFigureOut">
              <a:rPr lang="en-US" smtClean="0"/>
              <a:t>3/1/16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951856" y="5867131"/>
            <a:ext cx="551167" cy="365125"/>
          </a:xfrm>
        </p:spPr>
        <p:txBody>
          <a:bodyPr/>
          <a:lstStyle/>
          <a:p>
            <a:fld id="{F6CE949C-0636-164C-B2FD-30D61E2028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87328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2279" y="2666999"/>
            <a:ext cx="8930747" cy="2110382"/>
          </a:xfrm>
        </p:spPr>
        <p:txBody>
          <a:bodyPr anchor="b"/>
          <a:lstStyle>
            <a:lvl1pPr algn="r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72278" y="4777381"/>
            <a:ext cx="8930748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4F982F-4E02-374F-ACCE-034573D080D8}" type="datetimeFigureOut">
              <a:rPr lang="en-US" smtClean="0"/>
              <a:t>3/1/16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CE949C-0636-164C-B2FD-30D61E2028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98859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175259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84312" y="2666999"/>
            <a:ext cx="4895055" cy="312420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07967" y="2667000"/>
            <a:ext cx="4895056" cy="3124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4F982F-4E02-374F-ACCE-034573D080D8}" type="datetimeFigureOut">
              <a:rPr lang="en-US" smtClean="0"/>
              <a:t>3/1/16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CE949C-0636-164C-B2FD-30D61E2028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02320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72179" y="2658533"/>
            <a:ext cx="4607188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84311" y="3335337"/>
            <a:ext cx="4895056" cy="2455862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880487" y="2667000"/>
            <a:ext cx="462253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7967" y="3335337"/>
            <a:ext cx="4895056" cy="2455862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4F982F-4E02-374F-ACCE-034573D080D8}" type="datetimeFigureOut">
              <a:rPr lang="en-US" smtClean="0"/>
              <a:t>3/1/16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CE949C-0636-164C-B2FD-30D61E2028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61701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4F982F-4E02-374F-ACCE-034573D080D8}" type="datetimeFigureOut">
              <a:rPr lang="en-US" smtClean="0"/>
              <a:t>3/1/16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CE949C-0636-164C-B2FD-30D61E2028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21015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4F982F-4E02-374F-ACCE-034573D080D8}" type="datetimeFigureOut">
              <a:rPr lang="en-US" smtClean="0"/>
              <a:t>3/1/16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CE949C-0636-164C-B2FD-30D61E2028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72060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2" y="1600200"/>
            <a:ext cx="3549121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62033" y="685799"/>
            <a:ext cx="6240990" cy="5105401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4312" y="2971800"/>
            <a:ext cx="3549121" cy="18288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4F982F-4E02-374F-ACCE-034573D080D8}" type="datetimeFigureOut">
              <a:rPr lang="en-US" smtClean="0"/>
              <a:t>3/1/16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CE949C-0636-164C-B2FD-30D61E2028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70139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2724" y="1752599"/>
            <a:ext cx="5426158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94682" y="914400"/>
            <a:ext cx="3280974" cy="4572000"/>
          </a:xfrm>
          <a:prstGeom prst="roundRect">
            <a:avLst>
              <a:gd name="adj" fmla="val 42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2724" y="3124199"/>
            <a:ext cx="5426158" cy="18288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4F982F-4E02-374F-ACCE-034573D080D8}" type="datetimeFigureOut">
              <a:rPr lang="en-US" smtClean="0"/>
              <a:t>3/1/16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CE949C-0636-164C-B2FD-30D61E2028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07214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slideLayout" Target="../slideLayouts/slideLayout17.xml"/><Relationship Id="rId18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150812" y="0"/>
            <a:ext cx="2436813" cy="6858001"/>
            <a:chOff x="1320800" y="0"/>
            <a:chExt cx="2436813" cy="6858001"/>
          </a:xfrm>
        </p:grpSpPr>
        <p:sp>
          <p:nvSpPr>
            <p:cNvPr id="8" name="Freeform 6"/>
            <p:cNvSpPr/>
            <p:nvPr/>
          </p:nvSpPr>
          <p:spPr bwMode="auto">
            <a:xfrm>
              <a:off x="1627188" y="0"/>
              <a:ext cx="1122363" cy="5329238"/>
            </a:xfrm>
            <a:custGeom>
              <a:avLst/>
              <a:gdLst/>
              <a:ahLst/>
              <a:cxnLst/>
              <a:rect l="0" t="0" r="r" b="b"/>
              <a:pathLst>
                <a:path w="707" h="3357">
                  <a:moveTo>
                    <a:pt x="0" y="3330"/>
                  </a:moveTo>
                  <a:lnTo>
                    <a:pt x="156" y="3357"/>
                  </a:lnTo>
                  <a:lnTo>
                    <a:pt x="707" y="0"/>
                  </a:lnTo>
                  <a:lnTo>
                    <a:pt x="547" y="0"/>
                  </a:lnTo>
                  <a:lnTo>
                    <a:pt x="0" y="333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9" name="Freeform 7"/>
            <p:cNvSpPr/>
            <p:nvPr/>
          </p:nvSpPr>
          <p:spPr bwMode="auto">
            <a:xfrm>
              <a:off x="1320800" y="0"/>
              <a:ext cx="1117600" cy="5276850"/>
            </a:xfrm>
            <a:custGeom>
              <a:avLst/>
              <a:gdLst/>
              <a:ahLst/>
              <a:cxnLst/>
              <a:rect l="0" t="0" r="r" b="b"/>
              <a:pathLst>
                <a:path w="704" h="3324">
                  <a:moveTo>
                    <a:pt x="704" y="0"/>
                  </a:moveTo>
                  <a:lnTo>
                    <a:pt x="545" y="0"/>
                  </a:lnTo>
                  <a:lnTo>
                    <a:pt x="0" y="3300"/>
                  </a:lnTo>
                  <a:lnTo>
                    <a:pt x="157" y="3324"/>
                  </a:lnTo>
                  <a:lnTo>
                    <a:pt x="704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10" name="Freeform 8"/>
            <p:cNvSpPr/>
            <p:nvPr/>
          </p:nvSpPr>
          <p:spPr bwMode="auto">
            <a:xfrm>
              <a:off x="1320800" y="5238750"/>
              <a:ext cx="1228725" cy="1619250"/>
            </a:xfrm>
            <a:custGeom>
              <a:avLst/>
              <a:gdLst/>
              <a:ahLst/>
              <a:cxnLst/>
              <a:rect l="0" t="0" r="r" b="b"/>
              <a:pathLst>
                <a:path w="774" h="1020">
                  <a:moveTo>
                    <a:pt x="0" y="0"/>
                  </a:moveTo>
                  <a:lnTo>
                    <a:pt x="740" y="1020"/>
                  </a:lnTo>
                  <a:lnTo>
                    <a:pt x="774" y="10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11" name="Freeform 9"/>
            <p:cNvSpPr/>
            <p:nvPr/>
          </p:nvSpPr>
          <p:spPr bwMode="auto">
            <a:xfrm>
              <a:off x="1627188" y="5291138"/>
              <a:ext cx="1495425" cy="1566863"/>
            </a:xfrm>
            <a:custGeom>
              <a:avLst/>
              <a:gdLst/>
              <a:ahLst/>
              <a:cxnLst/>
              <a:rect l="0" t="0" r="r" b="b"/>
              <a:pathLst>
                <a:path w="942" h="987">
                  <a:moveTo>
                    <a:pt x="0" y="0"/>
                  </a:moveTo>
                  <a:lnTo>
                    <a:pt x="909" y="987"/>
                  </a:lnTo>
                  <a:lnTo>
                    <a:pt x="942" y="9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12" name="Freeform 10"/>
            <p:cNvSpPr/>
            <p:nvPr/>
          </p:nvSpPr>
          <p:spPr bwMode="auto">
            <a:xfrm>
              <a:off x="1627188" y="5286375"/>
              <a:ext cx="2130425" cy="1571625"/>
            </a:xfrm>
            <a:custGeom>
              <a:avLst/>
              <a:gdLst/>
              <a:ahLst/>
              <a:cxnLst/>
              <a:rect l="0" t="0" r="r" b="b"/>
              <a:pathLst>
                <a:path w="1342" h="990">
                  <a:moveTo>
                    <a:pt x="0" y="3"/>
                  </a:moveTo>
                  <a:lnTo>
                    <a:pt x="942" y="990"/>
                  </a:lnTo>
                  <a:lnTo>
                    <a:pt x="1342" y="990"/>
                  </a:lnTo>
                  <a:lnTo>
                    <a:pt x="156" y="27"/>
                  </a:ln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13" name="Freeform 11"/>
            <p:cNvSpPr/>
            <p:nvPr/>
          </p:nvSpPr>
          <p:spPr bwMode="auto">
            <a:xfrm>
              <a:off x="1320800" y="5238750"/>
              <a:ext cx="1695450" cy="1619250"/>
            </a:xfrm>
            <a:custGeom>
              <a:avLst/>
              <a:gdLst/>
              <a:ahLst/>
              <a:cxnLst/>
              <a:rect l="0" t="0" r="r" b="b"/>
              <a:pathLst>
                <a:path w="1068" h="1020">
                  <a:moveTo>
                    <a:pt x="1068" y="1020"/>
                  </a:moveTo>
                  <a:lnTo>
                    <a:pt x="184" y="60"/>
                  </a:lnTo>
                  <a:lnTo>
                    <a:pt x="154" y="27"/>
                  </a:lnTo>
                  <a:lnTo>
                    <a:pt x="157" y="27"/>
                  </a:lnTo>
                  <a:lnTo>
                    <a:pt x="157" y="24"/>
                  </a:lnTo>
                  <a:lnTo>
                    <a:pt x="154" y="24"/>
                  </a:lnTo>
                  <a:lnTo>
                    <a:pt x="0" y="0"/>
                  </a:lnTo>
                  <a:lnTo>
                    <a:pt x="0" y="0"/>
                  </a:lnTo>
                  <a:lnTo>
                    <a:pt x="774" y="1020"/>
                  </a:lnTo>
                  <a:lnTo>
                    <a:pt x="1068" y="102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1752599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0" y="2666999"/>
            <a:ext cx="10018713" cy="31242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732656" y="5883275"/>
            <a:ext cx="1143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B4F982F-4E02-374F-ACCE-034573D080D8}" type="datetimeFigureOut">
              <a:rPr lang="en-US" smtClean="0"/>
              <a:t>3/1/16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72279" y="5883275"/>
            <a:ext cx="708417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951856" y="5883275"/>
            <a:ext cx="5511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F6CE949C-0636-164C-B2FD-30D61E2028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82685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  <p:sldLayoutId id="2147483816" r:id="rId12"/>
    <p:sldLayoutId id="2147483817" r:id="rId13"/>
    <p:sldLayoutId id="2147483818" r:id="rId14"/>
    <p:sldLayoutId id="2147483819" r:id="rId15"/>
    <p:sldLayoutId id="2147483820" r:id="rId16"/>
    <p:sldLayoutId id="2147483821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000" kern="1200" cap="none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0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Relationship Id="rId3" Type="http://schemas.openxmlformats.org/officeDocument/2006/relationships/image" Target="../media/image7.jp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jp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jp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jp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4" Type="http://schemas.openxmlformats.org/officeDocument/2006/relationships/image" Target="../media/image14.PNG"/><Relationship Id="rId5" Type="http://schemas.openxmlformats.org/officeDocument/2006/relationships/image" Target="../media/image15.PNG"/><Relationship Id="rId6" Type="http://schemas.openxmlformats.org/officeDocument/2006/relationships/image" Target="../media/image16.PNG"/><Relationship Id="rId7" Type="http://schemas.openxmlformats.org/officeDocument/2006/relationships/image" Target="../media/image17.tif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jp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jp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0.JP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png"/><Relationship Id="rId3" Type="http://schemas.openxmlformats.org/officeDocument/2006/relationships/image" Target="../media/image22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28888" y="1180043"/>
            <a:ext cx="9045575" cy="2616199"/>
          </a:xfrm>
        </p:spPr>
        <p:txBody>
          <a:bodyPr>
            <a:normAutofit/>
          </a:bodyPr>
          <a:lstStyle/>
          <a:p>
            <a:r>
              <a:rPr lang="en-US" b="1" dirty="0" smtClean="0"/>
              <a:t>The Initial Assessment and Management of Burns</a:t>
            </a:r>
            <a:endParaRPr lang="en-US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629677" y="4382030"/>
            <a:ext cx="6987645" cy="1388534"/>
          </a:xfrm>
        </p:spPr>
        <p:txBody>
          <a:bodyPr/>
          <a:lstStyle/>
          <a:p>
            <a:r>
              <a:rPr lang="en-US" dirty="0" err="1" smtClean="0"/>
              <a:t>Mr</a:t>
            </a:r>
            <a:r>
              <a:rPr lang="en-US" dirty="0" smtClean="0"/>
              <a:t> Ayman S Jundi, MD MSc FRCS </a:t>
            </a:r>
            <a:r>
              <a:rPr lang="en-US" dirty="0" err="1" smtClean="0"/>
              <a:t>DipIMC</a:t>
            </a:r>
            <a:r>
              <a:rPr lang="en-US" dirty="0" smtClean="0"/>
              <a:t> FRCEM</a:t>
            </a:r>
          </a:p>
          <a:p>
            <a:r>
              <a:rPr lang="en-US" dirty="0" smtClean="0"/>
              <a:t>Consultant in Emergency Medicine</a:t>
            </a:r>
          </a:p>
          <a:p>
            <a:r>
              <a:rPr lang="en-US" dirty="0" smtClean="0"/>
              <a:t>Lancashire Teaching Hospitals NHS Foundation Trust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986992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b="1" dirty="0" smtClean="0"/>
              <a:t>Deep Partial Thickness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84311" y="1880936"/>
            <a:ext cx="10018713" cy="3124201"/>
          </a:xfrm>
        </p:spPr>
        <p:txBody>
          <a:bodyPr>
            <a:normAutofit/>
          </a:bodyPr>
          <a:lstStyle/>
          <a:p>
            <a:r>
              <a:rPr lang="en-US" sz="3200" b="1" dirty="0" smtClean="0"/>
              <a:t>Blisters – thick-walled &amp; cloudy</a:t>
            </a:r>
          </a:p>
          <a:p>
            <a:r>
              <a:rPr lang="en-US" sz="3200" b="1" dirty="0" smtClean="0"/>
              <a:t>Deep (reticular) dermis</a:t>
            </a:r>
          </a:p>
          <a:p>
            <a:r>
              <a:rPr lang="en-US" sz="3200" b="1" dirty="0" smtClean="0"/>
              <a:t>Pain and tightness</a:t>
            </a:r>
          </a:p>
          <a:p>
            <a:r>
              <a:rPr lang="en-US" sz="3200" b="1" dirty="0" smtClean="0"/>
              <a:t>Red or pale, moist usually</a:t>
            </a:r>
            <a:endParaRPr lang="en-US" sz="3200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3181" y="252263"/>
            <a:ext cx="3911723" cy="325734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78227" y="3633536"/>
            <a:ext cx="4696677" cy="31373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40431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b="1" dirty="0" smtClean="0"/>
              <a:t>Full Thickness Burns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84310" y="1864894"/>
            <a:ext cx="10018713" cy="3124201"/>
          </a:xfrm>
        </p:spPr>
        <p:txBody>
          <a:bodyPr>
            <a:normAutofit/>
          </a:bodyPr>
          <a:lstStyle/>
          <a:p>
            <a:r>
              <a:rPr lang="en-US" sz="3200" b="1" dirty="0" smtClean="0"/>
              <a:t>Brown or pale</a:t>
            </a:r>
          </a:p>
          <a:p>
            <a:r>
              <a:rPr lang="en-US" sz="3200" b="1" dirty="0" smtClean="0"/>
              <a:t>Entire dermis</a:t>
            </a:r>
          </a:p>
          <a:p>
            <a:r>
              <a:rPr lang="en-US" sz="3200" b="1" dirty="0" smtClean="0"/>
              <a:t>Insensate &amp; painless</a:t>
            </a:r>
          </a:p>
          <a:p>
            <a:r>
              <a:rPr lang="en-US" sz="3200" b="1" dirty="0" smtClean="0"/>
              <a:t>Leathery &amp; stiff</a:t>
            </a:r>
            <a:endParaRPr lang="en-US" sz="3200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3179" y="1848852"/>
            <a:ext cx="8520142" cy="47925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11469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b="1" dirty="0" smtClean="0"/>
              <a:t>Deep Burns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b="1" dirty="0" smtClean="0"/>
              <a:t>Black, charred</a:t>
            </a:r>
          </a:p>
          <a:p>
            <a:r>
              <a:rPr lang="en-US" sz="3200" b="1" dirty="0" smtClean="0"/>
              <a:t>Skin &amp; underlying structures</a:t>
            </a:r>
          </a:p>
          <a:p>
            <a:r>
              <a:rPr lang="en-US" sz="3200" b="1" dirty="0"/>
              <a:t>Painless</a:t>
            </a:r>
          </a:p>
          <a:p>
            <a:r>
              <a:rPr lang="en-US" sz="3200" b="1" dirty="0" smtClean="0"/>
              <a:t>Dry &amp; dead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62327" y="2165684"/>
            <a:ext cx="5069920" cy="44924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3431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b="1" dirty="0" smtClean="0"/>
              <a:t>Assessment of the Area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b="1" dirty="0" smtClean="0"/>
              <a:t>% TBSA</a:t>
            </a:r>
          </a:p>
          <a:p>
            <a:r>
              <a:rPr lang="en-US" sz="3200" b="1" dirty="0" smtClean="0"/>
              <a:t>Relevant to resuscitation fluid volume</a:t>
            </a:r>
          </a:p>
          <a:p>
            <a:r>
              <a:rPr lang="en-US" sz="3200" b="1" dirty="0" smtClean="0"/>
              <a:t>Relevant to prognosis</a:t>
            </a:r>
          </a:p>
          <a:p>
            <a:r>
              <a:rPr lang="en-US" sz="3200" b="1" dirty="0" smtClean="0"/>
              <a:t>Relevant to severity of burn</a:t>
            </a:r>
            <a:endParaRPr 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15142165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03542348"/>
              </p:ext>
            </p:extLst>
          </p:nvPr>
        </p:nvGraphicFramePr>
        <p:xfrm>
          <a:off x="1484311" y="1203158"/>
          <a:ext cx="9780171" cy="5005138"/>
        </p:xfrm>
        <a:graphic>
          <a:graphicData uri="http://schemas.openxmlformats.org/drawingml/2006/table">
            <a:tbl>
              <a:tblPr/>
              <a:tblGrid>
                <a:gridCol w="3260057"/>
                <a:gridCol w="3260057"/>
                <a:gridCol w="3260057"/>
              </a:tblGrid>
              <a:tr h="793278">
                <a:tc>
                  <a:txBody>
                    <a:bodyPr/>
                    <a:lstStyle/>
                    <a:p>
                      <a:r>
                        <a:rPr lang="en-US" sz="3200" b="1" dirty="0">
                          <a:solidFill>
                            <a:srgbClr val="FF0000"/>
                          </a:solidFill>
                        </a:rPr>
                        <a:t>Minor</a:t>
                      </a:r>
                    </a:p>
                  </a:txBody>
                  <a:tcPr marL="89263" marR="89263" marT="44631" marB="4463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3200" b="1" dirty="0">
                          <a:solidFill>
                            <a:srgbClr val="FF0000"/>
                          </a:solidFill>
                        </a:rPr>
                        <a:t>Moderate</a:t>
                      </a:r>
                    </a:p>
                  </a:txBody>
                  <a:tcPr marL="89263" marR="89263" marT="44631" marB="4463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3200" b="1" dirty="0">
                          <a:solidFill>
                            <a:srgbClr val="FF0000"/>
                          </a:solidFill>
                        </a:rPr>
                        <a:t>Major</a:t>
                      </a:r>
                    </a:p>
                  </a:txBody>
                  <a:tcPr marL="89263" marR="89263" marT="44631" marB="4463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541824">
                <a:tc>
                  <a:txBody>
                    <a:bodyPr/>
                    <a:lstStyle/>
                    <a:p>
                      <a:r>
                        <a:rPr lang="en-US" sz="2000" b="1"/>
                        <a:t>Adult &lt;10% TBSA</a:t>
                      </a:r>
                    </a:p>
                  </a:txBody>
                  <a:tcPr marL="89263" marR="89263" marT="44631" marB="4463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hu-HU" sz="2000" b="1" dirty="0" err="1"/>
                        <a:t>Adult</a:t>
                      </a:r>
                      <a:r>
                        <a:rPr lang="hu-HU" sz="2000" b="1" dirty="0"/>
                        <a:t> 10–20% TBSA</a:t>
                      </a:r>
                    </a:p>
                  </a:txBody>
                  <a:tcPr marL="89263" marR="89263" marT="44631" marB="4463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b="1" dirty="0"/>
                        <a:t>Adult &gt;20% TBSA</a:t>
                      </a:r>
                    </a:p>
                  </a:txBody>
                  <a:tcPr marL="89263" marR="89263" marT="44631" marB="4463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541824">
                <a:tc>
                  <a:txBody>
                    <a:bodyPr/>
                    <a:lstStyle/>
                    <a:p>
                      <a:r>
                        <a:rPr lang="en-US" sz="2000" b="1"/>
                        <a:t>Young or old &lt; 5% TBSA</a:t>
                      </a:r>
                    </a:p>
                  </a:txBody>
                  <a:tcPr marL="89263" marR="89263" marT="44631" marB="4463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b="1" dirty="0"/>
                        <a:t>Young or old 5–10% TBSA</a:t>
                      </a:r>
                    </a:p>
                  </a:txBody>
                  <a:tcPr marL="89263" marR="89263" marT="44631" marB="4463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b="1" dirty="0"/>
                        <a:t>Young or old &gt;10% TBSA</a:t>
                      </a:r>
                    </a:p>
                  </a:txBody>
                  <a:tcPr marL="89263" marR="89263" marT="44631" marB="4463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541824">
                <a:tc>
                  <a:txBody>
                    <a:bodyPr/>
                    <a:lstStyle/>
                    <a:p>
                      <a:r>
                        <a:rPr lang="en-US" sz="2000" b="1" dirty="0"/>
                        <a:t>&lt;2% full thickness burn</a:t>
                      </a:r>
                    </a:p>
                  </a:txBody>
                  <a:tcPr marL="89263" marR="89263" marT="44631" marB="4463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b="1"/>
                        <a:t>2–5% full thickness burn</a:t>
                      </a:r>
                    </a:p>
                  </a:txBody>
                  <a:tcPr marL="89263" marR="89263" marT="44631" marB="4463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b="1" dirty="0"/>
                        <a:t>&gt;5% full thickness burn</a:t>
                      </a:r>
                    </a:p>
                  </a:txBody>
                  <a:tcPr marL="89263" marR="89263" marT="44631" marB="4463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541824">
                <a:tc>
                  <a:txBody>
                    <a:bodyPr/>
                    <a:lstStyle/>
                    <a:p>
                      <a:endParaRPr lang="en-US" sz="2000" b="1"/>
                    </a:p>
                  </a:txBody>
                  <a:tcPr marL="89263" marR="89263" marT="44631" marB="4463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b="1"/>
                        <a:t>High voltage injury</a:t>
                      </a:r>
                    </a:p>
                  </a:txBody>
                  <a:tcPr marL="89263" marR="89263" marT="44631" marB="4463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b="1" dirty="0"/>
                        <a:t>High voltage burn</a:t>
                      </a:r>
                    </a:p>
                  </a:txBody>
                  <a:tcPr marL="89263" marR="89263" marT="44631" marB="4463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541824">
                <a:tc>
                  <a:txBody>
                    <a:bodyPr/>
                    <a:lstStyle/>
                    <a:p>
                      <a:endParaRPr lang="en-US" sz="2000" b="1"/>
                    </a:p>
                  </a:txBody>
                  <a:tcPr marL="89263" marR="89263" marT="44631" marB="4463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b="1" dirty="0"/>
                        <a:t>Possible inhalation injury</a:t>
                      </a:r>
                    </a:p>
                  </a:txBody>
                  <a:tcPr marL="89263" marR="89263" marT="44631" marB="4463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b="1" dirty="0"/>
                        <a:t>Known inhalation injury</a:t>
                      </a:r>
                    </a:p>
                  </a:txBody>
                  <a:tcPr marL="89263" marR="89263" marT="44631" marB="4463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960916">
                <a:tc>
                  <a:txBody>
                    <a:bodyPr/>
                    <a:lstStyle/>
                    <a:p>
                      <a:endParaRPr lang="en-US" sz="2000" b="1" dirty="0"/>
                    </a:p>
                  </a:txBody>
                  <a:tcPr marL="89263" marR="89263" marT="44631" marB="4463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b="1"/>
                        <a:t>Circumferential burn</a:t>
                      </a:r>
                    </a:p>
                  </a:txBody>
                  <a:tcPr marL="89263" marR="89263" marT="44631" marB="4463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b="1" dirty="0"/>
                        <a:t>Significant burn to face, joints, hands or feet</a:t>
                      </a:r>
                    </a:p>
                  </a:txBody>
                  <a:tcPr marL="89263" marR="89263" marT="44631" marB="4463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541824">
                <a:tc>
                  <a:txBody>
                    <a:bodyPr/>
                    <a:lstStyle/>
                    <a:p>
                      <a:endParaRPr lang="en-US" sz="2000" b="1"/>
                    </a:p>
                  </a:txBody>
                  <a:tcPr marL="89263" marR="89263" marT="44631" marB="4463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b="1"/>
                        <a:t>Other health problems</a:t>
                      </a:r>
                    </a:p>
                  </a:txBody>
                  <a:tcPr marL="89263" marR="89263" marT="44631" marB="4463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b="1" dirty="0"/>
                        <a:t>Associated injuries</a:t>
                      </a:r>
                    </a:p>
                  </a:txBody>
                  <a:tcPr marL="89263" marR="89263" marT="44631" marB="4463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945675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484310" y="1463841"/>
            <a:ext cx="10018713" cy="3124201"/>
          </a:xfrm>
        </p:spPr>
        <p:txBody>
          <a:bodyPr>
            <a:normAutofit/>
          </a:bodyPr>
          <a:lstStyle/>
          <a:p>
            <a:r>
              <a:rPr lang="en-US" sz="3200" b="1" dirty="0" smtClean="0"/>
              <a:t>“Rule of 9s”</a:t>
            </a:r>
            <a:endParaRPr lang="en-US" sz="3200" b="1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6800" y="192504"/>
            <a:ext cx="5943880" cy="64977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47730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52226" y="-385009"/>
            <a:ext cx="10018713" cy="3124201"/>
          </a:xfrm>
        </p:spPr>
        <p:txBody>
          <a:bodyPr>
            <a:normAutofit/>
          </a:bodyPr>
          <a:lstStyle/>
          <a:p>
            <a:r>
              <a:rPr lang="en-GB" sz="3200" b="1" dirty="0" smtClean="0"/>
              <a:t>Lund and Browder </a:t>
            </a:r>
          </a:p>
          <a:p>
            <a:pPr marL="0" indent="0">
              <a:buNone/>
            </a:pPr>
            <a:r>
              <a:rPr lang="en-GB" sz="3200" b="1" dirty="0" smtClean="0"/>
              <a:t>Chart</a:t>
            </a:r>
            <a:endParaRPr lang="en-US" sz="3200" b="1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70622" y="0"/>
            <a:ext cx="563610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16448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84310" y="1223210"/>
            <a:ext cx="10018713" cy="480862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4000" b="1" dirty="0" smtClean="0"/>
              <a:t>Resuscitation fluids – over 24hrs</a:t>
            </a:r>
          </a:p>
          <a:p>
            <a:r>
              <a:rPr lang="en-US" sz="3200" b="1" dirty="0" err="1" smtClean="0"/>
              <a:t>Crytsalloids</a:t>
            </a:r>
            <a:endParaRPr lang="en-US" sz="3200" b="1" dirty="0" smtClean="0"/>
          </a:p>
          <a:p>
            <a:r>
              <a:rPr lang="en-US" sz="3200" b="1" dirty="0" smtClean="0"/>
              <a:t>Parkland Formula:</a:t>
            </a:r>
          </a:p>
          <a:p>
            <a:pPr marL="0" indent="0">
              <a:buNone/>
            </a:pPr>
            <a:r>
              <a:rPr lang="en-US" sz="3200" b="1" dirty="0" smtClean="0"/>
              <a:t>	Fluid volume (in ml):</a:t>
            </a:r>
          </a:p>
          <a:p>
            <a:pPr marL="0" indent="0">
              <a:buNone/>
            </a:pPr>
            <a:r>
              <a:rPr lang="en-US" sz="3200" b="1" dirty="0"/>
              <a:t>	</a:t>
            </a:r>
            <a:r>
              <a:rPr lang="en-US" sz="3200" b="1" dirty="0" smtClean="0"/>
              <a:t>	Burn area (%TBSA) x Weight (in Kg) x 4</a:t>
            </a:r>
          </a:p>
          <a:p>
            <a:pPr marL="0" indent="0">
              <a:buNone/>
            </a:pPr>
            <a:r>
              <a:rPr lang="en-US" sz="3200" b="1" dirty="0"/>
              <a:t>	</a:t>
            </a:r>
            <a:r>
              <a:rPr lang="en-US" sz="3200" b="1" dirty="0" smtClean="0"/>
              <a:t>½ in first 8 hours from time of burn</a:t>
            </a:r>
          </a:p>
          <a:p>
            <a:pPr marL="0" indent="0">
              <a:buNone/>
            </a:pPr>
            <a:r>
              <a:rPr lang="en-US" sz="3200" b="1" dirty="0"/>
              <a:t>	 ½</a:t>
            </a:r>
            <a:r>
              <a:rPr lang="en-US" sz="3200" b="1" dirty="0" smtClean="0"/>
              <a:t> in next 16 hours</a:t>
            </a:r>
            <a:endParaRPr 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20195904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84310" y="417096"/>
            <a:ext cx="10018713" cy="495701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4000" b="1" dirty="0" smtClean="0"/>
              <a:t>Maintenance Fluids – hourly rate:</a:t>
            </a:r>
          </a:p>
          <a:p>
            <a:r>
              <a:rPr lang="en-US" sz="3200" b="1" dirty="0" smtClean="0"/>
              <a:t>4ml/kg for first 10kg, plus</a:t>
            </a:r>
          </a:p>
          <a:p>
            <a:r>
              <a:rPr lang="en-US" sz="3200" b="1" dirty="0" smtClean="0"/>
              <a:t>2ml/kg for second 10kg, plus</a:t>
            </a:r>
          </a:p>
          <a:p>
            <a:r>
              <a:rPr lang="en-US" sz="3200" b="1" dirty="0" smtClean="0"/>
              <a:t>1ml/kg thereafter</a:t>
            </a:r>
          </a:p>
          <a:p>
            <a:r>
              <a:rPr lang="en-US" sz="3200" b="1" dirty="0" smtClean="0"/>
              <a:t>Urine output 1 – 1.5ml/kg/</a:t>
            </a:r>
            <a:r>
              <a:rPr lang="en-US" sz="3200" b="1" dirty="0" err="1" smtClean="0"/>
              <a:t>hr</a:t>
            </a:r>
            <a:endParaRPr 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4650718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9816" y="1056690"/>
            <a:ext cx="2668848" cy="4744620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2438" y="0"/>
            <a:ext cx="3857625" cy="68580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2438" y="0"/>
            <a:ext cx="3857625" cy="68580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2438" y="0"/>
            <a:ext cx="3857625" cy="68580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2438" y="0"/>
            <a:ext cx="3857625" cy="68580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5864" y="0"/>
            <a:ext cx="71628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39906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b="1" dirty="0" smtClean="0"/>
              <a:t>Aims </a:t>
            </a:r>
            <a:r>
              <a:rPr lang="en-US" b="1" smtClean="0"/>
              <a:t>and Objectives</a:t>
            </a:r>
            <a:endParaRPr lang="en-US" b="1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84310" y="1914525"/>
            <a:ext cx="10018713" cy="3876675"/>
          </a:xfrm>
        </p:spPr>
        <p:txBody>
          <a:bodyPr>
            <a:normAutofit fontScale="92500" lnSpcReduction="10000"/>
          </a:bodyPr>
          <a:lstStyle/>
          <a:p>
            <a:r>
              <a:rPr lang="en-US" sz="3600" b="1" dirty="0" smtClean="0"/>
              <a:t>Definition</a:t>
            </a:r>
          </a:p>
          <a:p>
            <a:r>
              <a:rPr lang="en-US" sz="3600" b="1" dirty="0" smtClean="0"/>
              <a:t>Pathophysiology</a:t>
            </a:r>
          </a:p>
          <a:p>
            <a:r>
              <a:rPr lang="en-US" sz="3600" b="1" dirty="0" smtClean="0"/>
              <a:t>Assessment of Depth</a:t>
            </a:r>
          </a:p>
          <a:p>
            <a:r>
              <a:rPr lang="en-US" sz="3600" b="1" dirty="0" smtClean="0"/>
              <a:t>Assessment of Area</a:t>
            </a:r>
          </a:p>
          <a:p>
            <a:r>
              <a:rPr lang="en-US" sz="3600" b="1" dirty="0" smtClean="0"/>
              <a:t>Resuscitation &amp; Initial Management</a:t>
            </a:r>
          </a:p>
          <a:p>
            <a:r>
              <a:rPr lang="en-US" sz="3600" b="1" dirty="0" smtClean="0"/>
              <a:t>“Special” Burns</a:t>
            </a:r>
            <a:endParaRPr lang="en-US" sz="3600" b="1" dirty="0"/>
          </a:p>
        </p:txBody>
      </p:sp>
    </p:spTree>
    <p:extLst>
      <p:ext uri="{BB962C8B-B14F-4D97-AF65-F5344CB8AC3E}">
        <p14:creationId xmlns:p14="http://schemas.microsoft.com/office/powerpoint/2010/main" val="15339661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b="1" dirty="0" smtClean="0"/>
              <a:t>Special Areas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59131" y="2438399"/>
            <a:ext cx="10018713" cy="3124201"/>
          </a:xfrm>
        </p:spPr>
        <p:txBody>
          <a:bodyPr>
            <a:normAutofit lnSpcReduction="10000"/>
          </a:bodyPr>
          <a:lstStyle/>
          <a:p>
            <a:r>
              <a:rPr lang="en-US" sz="3200" b="1" dirty="0" smtClean="0"/>
              <a:t>Face / Airways</a:t>
            </a:r>
          </a:p>
          <a:p>
            <a:r>
              <a:rPr lang="en-US" sz="3200" b="1" dirty="0" smtClean="0"/>
              <a:t>Hands</a:t>
            </a:r>
          </a:p>
          <a:p>
            <a:r>
              <a:rPr lang="en-US" sz="3200" b="1" dirty="0" smtClean="0"/>
              <a:t>Feet</a:t>
            </a:r>
          </a:p>
          <a:p>
            <a:r>
              <a:rPr lang="en-US" sz="3200" b="1" dirty="0" smtClean="0"/>
              <a:t>Genitalia</a:t>
            </a:r>
          </a:p>
          <a:p>
            <a:r>
              <a:rPr lang="en-US" sz="3200" b="1" dirty="0" smtClean="0"/>
              <a:t>Perineum</a:t>
            </a:r>
            <a:endParaRPr 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2663922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b="1" dirty="0" smtClean="0"/>
              <a:t>Pre-Hospital Management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84310" y="2117559"/>
            <a:ext cx="10018714" cy="3673642"/>
          </a:xfrm>
        </p:spPr>
        <p:txBody>
          <a:bodyPr>
            <a:normAutofit fontScale="92500" lnSpcReduction="10000"/>
          </a:bodyPr>
          <a:lstStyle/>
          <a:p>
            <a:r>
              <a:rPr lang="en-US" sz="2800" b="1" dirty="0" smtClean="0"/>
              <a:t>Stop the burning process</a:t>
            </a:r>
          </a:p>
          <a:p>
            <a:r>
              <a:rPr lang="en-US" sz="2800" b="1" dirty="0" smtClean="0"/>
              <a:t>Cool the burn with cold running water</a:t>
            </a:r>
          </a:p>
          <a:p>
            <a:pPr lvl="1"/>
            <a:r>
              <a:rPr lang="en-US" sz="2800" b="1" dirty="0" smtClean="0"/>
              <a:t>Only partial thickness, less than 10% TBSA</a:t>
            </a:r>
          </a:p>
          <a:p>
            <a:r>
              <a:rPr lang="en-US" sz="2800" b="1" dirty="0" smtClean="0"/>
              <a:t>Cover with a clean dressing</a:t>
            </a:r>
          </a:p>
          <a:p>
            <a:pPr lvl="1"/>
            <a:r>
              <a:rPr lang="en-US" sz="2800" b="1" dirty="0" smtClean="0"/>
              <a:t>Cling film</a:t>
            </a:r>
          </a:p>
          <a:p>
            <a:pPr lvl="1"/>
            <a:r>
              <a:rPr lang="en-US" sz="2800" b="1" dirty="0" smtClean="0"/>
              <a:t>Specialist Burn Dressings, e.g. “</a:t>
            </a:r>
            <a:r>
              <a:rPr lang="en-US" sz="2800" b="1" dirty="0" err="1" smtClean="0"/>
              <a:t>BurnShield</a:t>
            </a:r>
            <a:r>
              <a:rPr lang="en-US" sz="2800" b="1" dirty="0" smtClean="0"/>
              <a:t>”</a:t>
            </a:r>
          </a:p>
          <a:p>
            <a:r>
              <a:rPr lang="en-US" sz="2800" b="1" dirty="0" smtClean="0"/>
              <a:t>Seek </a:t>
            </a:r>
            <a:r>
              <a:rPr lang="en-US" sz="2800" b="1" smtClean="0"/>
              <a:t>medical advice</a:t>
            </a: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179943285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b="1" dirty="0" smtClean="0"/>
              <a:t>Resuscitation &amp; Initial Management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82669" y="1812757"/>
            <a:ext cx="5510048" cy="4419601"/>
          </a:xfrm>
        </p:spPr>
        <p:txBody>
          <a:bodyPr>
            <a:norm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</a:rPr>
              <a:t>A</a:t>
            </a:r>
            <a:r>
              <a:rPr lang="en-US" sz="3200" b="1" dirty="0" smtClean="0"/>
              <a:t>irway</a:t>
            </a:r>
          </a:p>
          <a:p>
            <a:endParaRPr lang="en-US" sz="3200" b="1" dirty="0" smtClean="0"/>
          </a:p>
          <a:p>
            <a:r>
              <a:rPr lang="en-US" sz="3200" b="1" dirty="0" smtClean="0">
                <a:solidFill>
                  <a:srgbClr val="FF0000"/>
                </a:solidFill>
              </a:rPr>
              <a:t>B</a:t>
            </a:r>
            <a:r>
              <a:rPr lang="en-US" sz="3200" b="1" dirty="0" smtClean="0"/>
              <a:t>reathing</a:t>
            </a:r>
          </a:p>
          <a:p>
            <a:endParaRPr lang="en-US" sz="3200" b="1" dirty="0" smtClean="0">
              <a:solidFill>
                <a:srgbClr val="FF0000"/>
              </a:solidFill>
            </a:endParaRPr>
          </a:p>
          <a:p>
            <a:r>
              <a:rPr lang="en-US" sz="3200" b="1" dirty="0" smtClean="0">
                <a:solidFill>
                  <a:srgbClr val="FF0000"/>
                </a:solidFill>
              </a:rPr>
              <a:t>C</a:t>
            </a:r>
            <a:r>
              <a:rPr lang="en-US" sz="3200" b="1" dirty="0" smtClean="0"/>
              <a:t>irculation</a:t>
            </a:r>
            <a:endParaRPr 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9895221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509338"/>
            <a:ext cx="10018713" cy="1752599"/>
          </a:xfrm>
        </p:spPr>
        <p:txBody>
          <a:bodyPr/>
          <a:lstStyle/>
          <a:p>
            <a:pPr algn="l"/>
            <a:r>
              <a:rPr lang="en-US" b="1" dirty="0" smtClean="0"/>
              <a:t>Airway 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84310" y="1640305"/>
            <a:ext cx="10018713" cy="5041511"/>
          </a:xfrm>
        </p:spPr>
        <p:txBody>
          <a:bodyPr>
            <a:normAutofit/>
          </a:bodyPr>
          <a:lstStyle/>
          <a:p>
            <a:r>
              <a:rPr lang="en-US" sz="3200" b="1" dirty="0" smtClean="0"/>
              <a:t>Facial burns</a:t>
            </a:r>
          </a:p>
          <a:p>
            <a:r>
              <a:rPr lang="en-US" sz="3200" b="1" dirty="0" smtClean="0"/>
              <a:t>Airway / inhalation burns</a:t>
            </a:r>
          </a:p>
          <a:p>
            <a:pPr lvl="1"/>
            <a:r>
              <a:rPr lang="en-US" sz="2800" b="1" dirty="0" smtClean="0"/>
              <a:t>Carbonaceous sputum</a:t>
            </a:r>
          </a:p>
          <a:p>
            <a:pPr lvl="1"/>
            <a:r>
              <a:rPr lang="en-US" sz="2800" b="1" dirty="0" smtClean="0"/>
              <a:t>Singed nasal / facial hair</a:t>
            </a:r>
          </a:p>
          <a:p>
            <a:pPr lvl="1"/>
            <a:r>
              <a:rPr lang="en-US" sz="2800" b="1" dirty="0" smtClean="0"/>
              <a:t>Carbon deposits on mucosa</a:t>
            </a:r>
            <a:endParaRPr lang="en-US" sz="4800" b="1" dirty="0" smtClean="0"/>
          </a:p>
          <a:p>
            <a:r>
              <a:rPr lang="en-US" sz="3200" b="1" dirty="0" smtClean="0"/>
              <a:t>Consider early intubation</a:t>
            </a:r>
            <a:endParaRPr lang="en-US" sz="3200" b="1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89534" y="332206"/>
            <a:ext cx="4633496" cy="61724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4499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461212"/>
            <a:ext cx="10018713" cy="1752599"/>
          </a:xfrm>
        </p:spPr>
        <p:txBody>
          <a:bodyPr/>
          <a:lstStyle/>
          <a:p>
            <a:pPr algn="l"/>
            <a:r>
              <a:rPr lang="en-US" b="1" dirty="0" smtClean="0"/>
              <a:t>Breathing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84311" y="1560095"/>
            <a:ext cx="10018713" cy="3124201"/>
          </a:xfrm>
        </p:spPr>
        <p:txBody>
          <a:bodyPr>
            <a:normAutofit/>
          </a:bodyPr>
          <a:lstStyle/>
          <a:p>
            <a:r>
              <a:rPr lang="en-US" sz="3200" b="1" dirty="0"/>
              <a:t>Circumferential </a:t>
            </a:r>
            <a:r>
              <a:rPr lang="en-US" sz="3200" b="1" dirty="0" smtClean="0"/>
              <a:t>burns</a:t>
            </a:r>
            <a:endParaRPr lang="en-US" sz="3200" b="1" dirty="0"/>
          </a:p>
          <a:p>
            <a:r>
              <a:rPr lang="en-US" sz="3200" b="1" dirty="0" smtClean="0"/>
              <a:t>Inhalation burns</a:t>
            </a:r>
          </a:p>
          <a:p>
            <a:endParaRPr lang="en-US" sz="3200" b="1" dirty="0"/>
          </a:p>
          <a:p>
            <a:r>
              <a:rPr lang="en-US" sz="3200" b="1" dirty="0" smtClean="0"/>
              <a:t>High flow oxygen</a:t>
            </a:r>
            <a:endParaRPr lang="en-US" sz="3200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57674" y="1090864"/>
            <a:ext cx="6195810" cy="47163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99153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b="1" dirty="0" smtClean="0"/>
              <a:t>Circulation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84310" y="2229852"/>
            <a:ext cx="10018713" cy="4106779"/>
          </a:xfrm>
        </p:spPr>
        <p:txBody>
          <a:bodyPr>
            <a:normAutofit/>
          </a:bodyPr>
          <a:lstStyle/>
          <a:p>
            <a:r>
              <a:rPr lang="en-US" sz="3200" b="1" dirty="0"/>
              <a:t>2</a:t>
            </a:r>
            <a:r>
              <a:rPr lang="en-US" sz="3200" b="1" dirty="0" smtClean="0"/>
              <a:t> large-bore </a:t>
            </a:r>
            <a:r>
              <a:rPr lang="en-US" sz="3200" b="1" dirty="0" err="1" smtClean="0"/>
              <a:t>cannulae</a:t>
            </a:r>
            <a:endParaRPr lang="en-US" sz="3200" b="1" dirty="0" smtClean="0"/>
          </a:p>
          <a:p>
            <a:r>
              <a:rPr lang="en-US" sz="3200" b="1" dirty="0" smtClean="0"/>
              <a:t>Fluid resuscitation</a:t>
            </a:r>
          </a:p>
          <a:p>
            <a:r>
              <a:rPr lang="en-US" sz="3200" b="1" dirty="0" smtClean="0"/>
              <a:t>Urinary catheter</a:t>
            </a:r>
          </a:p>
          <a:p>
            <a:r>
              <a:rPr lang="en-US" sz="3200" b="1" smtClean="0"/>
              <a:t>Nasogastric </a:t>
            </a:r>
            <a:r>
              <a:rPr lang="en-US" sz="3200" b="1" dirty="0" smtClean="0"/>
              <a:t>tube</a:t>
            </a:r>
          </a:p>
          <a:p>
            <a:endParaRPr lang="en-US" sz="3200" b="1" dirty="0"/>
          </a:p>
          <a:p>
            <a:r>
              <a:rPr lang="en-US" sz="3200" b="1" dirty="0" smtClean="0"/>
              <a:t>IV Analgesia – opiates / ketamine</a:t>
            </a:r>
          </a:p>
          <a:p>
            <a:endParaRPr 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2141369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b="1" dirty="0" smtClean="0"/>
              <a:t>Further management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b="1" dirty="0" smtClean="0"/>
              <a:t>Dressing – non-adherent material</a:t>
            </a:r>
          </a:p>
          <a:p>
            <a:r>
              <a:rPr lang="en-US" sz="3200" b="1" dirty="0" smtClean="0"/>
              <a:t>Prevent hypothermia</a:t>
            </a:r>
          </a:p>
          <a:p>
            <a:r>
              <a:rPr lang="en-US" sz="3200" b="1" dirty="0" smtClean="0"/>
              <a:t>Referral to Burns Centre</a:t>
            </a:r>
            <a:endParaRPr 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15808218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b="1" smtClean="0"/>
              <a:t>Case 1</a:t>
            </a:r>
            <a:endParaRPr lang="en-US" b="1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7510" y="1562099"/>
            <a:ext cx="6967775" cy="4580288"/>
          </a:xfrm>
        </p:spPr>
      </p:pic>
    </p:spTree>
    <p:extLst>
      <p:ext uri="{BB962C8B-B14F-4D97-AF65-F5344CB8AC3E}">
        <p14:creationId xmlns:p14="http://schemas.microsoft.com/office/powerpoint/2010/main" val="9438433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b="1" dirty="0" smtClean="0"/>
              <a:t>Case 2</a:t>
            </a:r>
            <a:endParaRPr lang="en-US" b="1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6650" y="685800"/>
            <a:ext cx="3813152" cy="5674551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6650" y="636725"/>
            <a:ext cx="3866780" cy="58047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47429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5600" dirty="0" smtClean="0"/>
              <a:t>?</a:t>
            </a:r>
            <a:endParaRPr lang="en-US" sz="25600" dirty="0"/>
          </a:p>
        </p:txBody>
      </p:sp>
    </p:spTree>
    <p:extLst>
      <p:ext uri="{BB962C8B-B14F-4D97-AF65-F5344CB8AC3E}">
        <p14:creationId xmlns:p14="http://schemas.microsoft.com/office/powerpoint/2010/main" val="7133826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b="1" dirty="0" smtClean="0"/>
              <a:t>Definition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98660" y="2438399"/>
            <a:ext cx="10018713" cy="3124201"/>
          </a:xfrm>
        </p:spPr>
        <p:txBody>
          <a:bodyPr>
            <a:noAutofit/>
          </a:bodyPr>
          <a:lstStyle/>
          <a:p>
            <a:r>
              <a:rPr lang="en-US" sz="3200" b="1" dirty="0" smtClean="0"/>
              <a:t>Injury to skin and other tissues, caused by:</a:t>
            </a:r>
          </a:p>
          <a:p>
            <a:pPr lvl="1"/>
            <a:r>
              <a:rPr lang="en-US" sz="3200" b="1" dirty="0" smtClean="0"/>
              <a:t>Heat</a:t>
            </a:r>
          </a:p>
          <a:p>
            <a:pPr lvl="1"/>
            <a:r>
              <a:rPr lang="en-US" sz="3200" b="1" dirty="0" smtClean="0"/>
              <a:t>Electricity</a:t>
            </a:r>
          </a:p>
          <a:p>
            <a:pPr lvl="1"/>
            <a:r>
              <a:rPr lang="en-US" sz="3200" b="1" dirty="0" smtClean="0"/>
              <a:t>Chemicals</a:t>
            </a:r>
          </a:p>
          <a:p>
            <a:pPr lvl="1"/>
            <a:r>
              <a:rPr lang="en-US" sz="3200" b="1" dirty="0" smtClean="0"/>
              <a:t>Radiation</a:t>
            </a:r>
          </a:p>
          <a:p>
            <a:r>
              <a:rPr lang="en-US" sz="3600" b="1" dirty="0" smtClean="0"/>
              <a:t>?Non-Accidental Injury?</a:t>
            </a:r>
            <a:endParaRPr lang="en-US" sz="3600" b="1" dirty="0"/>
          </a:p>
        </p:txBody>
      </p:sp>
    </p:spTree>
    <p:extLst>
      <p:ext uri="{BB962C8B-B14F-4D97-AF65-F5344CB8AC3E}">
        <p14:creationId xmlns:p14="http://schemas.microsoft.com/office/powerpoint/2010/main" val="11673865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b="1" dirty="0" smtClean="0"/>
              <a:t>Pathophysiology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16395" y="1827797"/>
            <a:ext cx="10018713" cy="3962400"/>
          </a:xfrm>
        </p:spPr>
        <p:txBody>
          <a:bodyPr/>
          <a:lstStyle/>
          <a:p>
            <a:r>
              <a:rPr lang="en-US" b="1" dirty="0" smtClean="0"/>
              <a:t>Proteins denature at temperatures over 44∘c</a:t>
            </a:r>
          </a:p>
          <a:p>
            <a:r>
              <a:rPr lang="en-US" b="1" dirty="0" smtClean="0"/>
              <a:t>Increased permeability of local capillaries              Local </a:t>
            </a:r>
            <a:r>
              <a:rPr lang="en-US" b="1" dirty="0" err="1" smtClean="0"/>
              <a:t>oedema</a:t>
            </a:r>
            <a:endParaRPr lang="en-US" b="1" dirty="0" smtClean="0"/>
          </a:p>
          <a:p>
            <a:r>
              <a:rPr lang="en-US" b="1" dirty="0" smtClean="0"/>
              <a:t>Loss of fluids and plasma            Reduced blood volume and flow</a:t>
            </a:r>
          </a:p>
          <a:p>
            <a:pPr lvl="1"/>
            <a:r>
              <a:rPr lang="en-US" sz="2400" b="1" dirty="0" smtClean="0"/>
              <a:t>Renal failure, GI ulcerations</a:t>
            </a:r>
          </a:p>
          <a:p>
            <a:r>
              <a:rPr lang="en-US" b="1" dirty="0" smtClean="0"/>
              <a:t>Coagulation of blood vessels</a:t>
            </a:r>
          </a:p>
          <a:p>
            <a:r>
              <a:rPr lang="en-US" b="1" dirty="0"/>
              <a:t> </a:t>
            </a:r>
            <a:r>
              <a:rPr lang="en-US" b="1" dirty="0" smtClean="0"/>
              <a:t>   Cortisol,     </a:t>
            </a:r>
            <a:r>
              <a:rPr lang="en-US" b="1" dirty="0" err="1" smtClean="0"/>
              <a:t>chatecolamines</a:t>
            </a:r>
            <a:r>
              <a:rPr lang="en-US" b="1" dirty="0" smtClean="0"/>
              <a:t>, </a:t>
            </a:r>
            <a:r>
              <a:rPr lang="en-US" b="1" dirty="0" err="1" smtClean="0"/>
              <a:t>hypermetabolic</a:t>
            </a:r>
            <a:r>
              <a:rPr lang="en-US" b="1" dirty="0" smtClean="0"/>
              <a:t> state</a:t>
            </a:r>
          </a:p>
          <a:p>
            <a:r>
              <a:rPr lang="en-US" b="1" dirty="0" smtClean="0"/>
              <a:t>    cardiac output,     heart rate, poor immune function</a:t>
            </a:r>
            <a:endParaRPr lang="en-US" b="1" dirty="0"/>
          </a:p>
        </p:txBody>
      </p:sp>
      <p:sp>
        <p:nvSpPr>
          <p:cNvPr id="4" name="Notched Right Arrow 3"/>
          <p:cNvSpPr/>
          <p:nvPr/>
        </p:nvSpPr>
        <p:spPr>
          <a:xfrm>
            <a:off x="7395411" y="2656977"/>
            <a:ext cx="609600" cy="294775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Notched Right Arrow 4"/>
          <p:cNvSpPr/>
          <p:nvPr/>
        </p:nvSpPr>
        <p:spPr>
          <a:xfrm>
            <a:off x="5221706" y="3151274"/>
            <a:ext cx="609600" cy="294775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0" name="Straight Arrow Connector 19"/>
          <p:cNvCxnSpPr/>
          <p:nvPr/>
        </p:nvCxnSpPr>
        <p:spPr>
          <a:xfrm flipV="1">
            <a:off x="1981200" y="4565988"/>
            <a:ext cx="0" cy="439149"/>
          </a:xfrm>
          <a:prstGeom prst="straightConnector1">
            <a:avLst/>
          </a:prstGeom>
          <a:ln w="50800">
            <a:solidFill>
              <a:schemeClr val="accent1">
                <a:lumMod val="50000"/>
              </a:schemeClr>
            </a:solidFill>
            <a:headEnd type="none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/>
          <p:nvPr/>
        </p:nvCxnSpPr>
        <p:spPr>
          <a:xfrm flipV="1">
            <a:off x="3368842" y="4565988"/>
            <a:ext cx="0" cy="439149"/>
          </a:xfrm>
          <a:prstGeom prst="straightConnector1">
            <a:avLst/>
          </a:prstGeom>
          <a:ln w="50800">
            <a:solidFill>
              <a:schemeClr val="accent1">
                <a:lumMod val="50000"/>
              </a:schemeClr>
            </a:solidFill>
            <a:headEnd type="none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/>
          <p:nvPr/>
        </p:nvCxnSpPr>
        <p:spPr>
          <a:xfrm flipV="1">
            <a:off x="1981200" y="5151527"/>
            <a:ext cx="0" cy="439149"/>
          </a:xfrm>
          <a:prstGeom prst="straightConnector1">
            <a:avLst/>
          </a:prstGeom>
          <a:ln w="50800">
            <a:solidFill>
              <a:schemeClr val="accent1">
                <a:lumMod val="50000"/>
              </a:schemeClr>
            </a:solidFill>
            <a:headEnd type="none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/>
          <p:nvPr/>
        </p:nvCxnSpPr>
        <p:spPr>
          <a:xfrm flipV="1">
            <a:off x="4267200" y="5151527"/>
            <a:ext cx="0" cy="439149"/>
          </a:xfrm>
          <a:prstGeom prst="straightConnector1">
            <a:avLst/>
          </a:prstGeom>
          <a:ln w="50800">
            <a:solidFill>
              <a:schemeClr val="accent1">
                <a:lumMod val="50000"/>
              </a:schemeClr>
            </a:solidFill>
            <a:headEnd type="none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820696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3605" y="288757"/>
            <a:ext cx="9159854" cy="6240379"/>
          </a:xfrm>
        </p:spPr>
      </p:pic>
    </p:spTree>
    <p:extLst>
      <p:ext uri="{BB962C8B-B14F-4D97-AF65-F5344CB8AC3E}">
        <p14:creationId xmlns:p14="http://schemas.microsoft.com/office/powerpoint/2010/main" val="14019033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b="1" dirty="0" smtClean="0"/>
              <a:t>Depth of the Burn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3200" b="1" dirty="0" smtClean="0"/>
              <a:t>Superficial</a:t>
            </a:r>
          </a:p>
          <a:p>
            <a:r>
              <a:rPr lang="en-US" sz="3200" b="1" dirty="0" smtClean="0"/>
              <a:t>Superficial Partial Thickness</a:t>
            </a:r>
          </a:p>
          <a:p>
            <a:r>
              <a:rPr lang="en-US" sz="3200" b="1" dirty="0" smtClean="0"/>
              <a:t>Deep Partial Thickness</a:t>
            </a:r>
          </a:p>
          <a:p>
            <a:r>
              <a:rPr lang="en-US" sz="3200" b="1" dirty="0" smtClean="0"/>
              <a:t>Full Thickness</a:t>
            </a:r>
          </a:p>
          <a:p>
            <a:r>
              <a:rPr lang="en-US" sz="3200" b="1" dirty="0" smtClean="0"/>
              <a:t>Deep Burns</a:t>
            </a:r>
            <a:endParaRPr 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17226184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clrChange>
              <a:clrFrom>
                <a:srgbClr val="ABC6CF"/>
              </a:clrFrom>
              <a:clrTo>
                <a:srgbClr val="ABC6C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5454" y="144379"/>
            <a:ext cx="9667570" cy="6569242"/>
          </a:xfrm>
        </p:spPr>
      </p:pic>
    </p:spTree>
    <p:extLst>
      <p:ext uri="{BB962C8B-B14F-4D97-AF65-F5344CB8AC3E}">
        <p14:creationId xmlns:p14="http://schemas.microsoft.com/office/powerpoint/2010/main" val="19278023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b="1" smtClean="0"/>
              <a:t>Superficial Burns</a:t>
            </a:r>
            <a:endParaRPr lang="en-US" b="1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131387" y="2148437"/>
            <a:ext cx="10018713" cy="3124201"/>
          </a:xfrm>
        </p:spPr>
        <p:txBody>
          <a:bodyPr>
            <a:normAutofit/>
          </a:bodyPr>
          <a:lstStyle/>
          <a:p>
            <a:r>
              <a:rPr lang="en-US" sz="3200" b="1" dirty="0" smtClean="0"/>
              <a:t>Simple </a:t>
            </a:r>
            <a:r>
              <a:rPr lang="en-US" sz="3200" b="1" dirty="0" err="1" smtClean="0"/>
              <a:t>erythaema</a:t>
            </a:r>
            <a:endParaRPr lang="en-US" sz="3200" b="1" dirty="0" smtClean="0"/>
          </a:p>
          <a:p>
            <a:r>
              <a:rPr lang="en-US" sz="3200" b="1" dirty="0" smtClean="0"/>
              <a:t>No blistering</a:t>
            </a:r>
          </a:p>
          <a:p>
            <a:r>
              <a:rPr lang="en-US" sz="3200" b="1" dirty="0" smtClean="0"/>
              <a:t>The </a:t>
            </a:r>
            <a:r>
              <a:rPr lang="en-US" sz="3600" b="1" dirty="0" smtClean="0"/>
              <a:t>epidermis</a:t>
            </a:r>
            <a:r>
              <a:rPr lang="en-US" sz="3200" b="1" dirty="0" smtClean="0"/>
              <a:t> only</a:t>
            </a:r>
          </a:p>
          <a:p>
            <a:r>
              <a:rPr lang="en-US" sz="3200" b="1" dirty="0" smtClean="0"/>
              <a:t>Painful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8766" y="1802729"/>
            <a:ext cx="6532602" cy="4790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79885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b="1" dirty="0" smtClean="0"/>
              <a:t>Superficial Partial Thickness Burns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31387" y="2249904"/>
            <a:ext cx="10018713" cy="3124201"/>
          </a:xfrm>
        </p:spPr>
        <p:txBody>
          <a:bodyPr>
            <a:normAutofit/>
          </a:bodyPr>
          <a:lstStyle/>
          <a:p>
            <a:r>
              <a:rPr lang="en-US" sz="3200" b="1" dirty="0" smtClean="0"/>
              <a:t>Blisters – thin-walled &amp; clear</a:t>
            </a:r>
          </a:p>
          <a:p>
            <a:r>
              <a:rPr lang="en-US" sz="3200" b="1" dirty="0" smtClean="0"/>
              <a:t>Superficial (papillary) dermis</a:t>
            </a:r>
          </a:p>
          <a:p>
            <a:r>
              <a:rPr lang="en-US" sz="3200" b="1" dirty="0" smtClean="0"/>
              <a:t>Very painful</a:t>
            </a:r>
          </a:p>
          <a:p>
            <a:r>
              <a:rPr lang="en-US" sz="3200" b="1" dirty="0" smtClean="0"/>
              <a:t>Moist and red</a:t>
            </a:r>
            <a:endParaRPr lang="en-US" sz="3200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5369" y="2582780"/>
            <a:ext cx="5491513" cy="41165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41242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arallax">
  <a:themeElements>
    <a:clrScheme name="Parallax">
      <a:dk1>
        <a:sysClr val="windowText" lastClr="000000"/>
      </a:dk1>
      <a:lt1>
        <a:sysClr val="window" lastClr="FFFFFF"/>
      </a:lt1>
      <a:dk2>
        <a:srgbClr val="212121"/>
      </a:dk2>
      <a:lt2>
        <a:srgbClr val="CDD0D1"/>
      </a:lt2>
      <a:accent1>
        <a:srgbClr val="30ACEC"/>
      </a:accent1>
      <a:accent2>
        <a:srgbClr val="80C34F"/>
      </a:accent2>
      <a:accent3>
        <a:srgbClr val="E29D3E"/>
      </a:accent3>
      <a:accent4>
        <a:srgbClr val="D64A3B"/>
      </a:accent4>
      <a:accent5>
        <a:srgbClr val="D64787"/>
      </a:accent5>
      <a:accent6>
        <a:srgbClr val="A666E1"/>
      </a:accent6>
      <a:hlink>
        <a:srgbClr val="3085ED"/>
      </a:hlink>
      <a:folHlink>
        <a:srgbClr val="82B6F4"/>
      </a:folHlink>
    </a:clrScheme>
    <a:fontScheme name="Parallax">
      <a:maj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rallax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04000"/>
              </a:schemeClr>
            </a:gs>
            <a:gs pos="100000">
              <a:schemeClr val="phClr">
                <a:tint val="8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2000"/>
              </a:schemeClr>
            </a:gs>
            <a:gs pos="100000">
              <a:schemeClr val="phClr">
                <a:shade val="88000"/>
                <a:lumMod val="94000"/>
              </a:schemeClr>
            </a:gs>
          </a:gsLst>
          <a:path path="circle">
            <a:fillToRect l="50000" t="100000" r="100000" b="50000"/>
          </a:path>
        </a:gradFill>
      </a:fillStyleLst>
      <a:lnStyleLst>
        <a:ln w="9525" cap="rnd" cmpd="sng" algn="ctr">
          <a:solidFill>
            <a:schemeClr val="phClr">
              <a:tint val="6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reflection blurRad="12700" stA="26000" endPos="32000" dist="12700" dir="5400000" sy="-100000" rotWithShape="0"/>
          </a:effectLst>
        </a:effectStyle>
        <a:effectStyle>
          <a:effectLst>
            <a:outerShdw blurRad="38100" dist="25400" dir="5400000" rotWithShape="0">
              <a:srgbClr val="000000">
                <a:alpha val="6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254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6000"/>
                <a:satMod val="180000"/>
              </a:schemeClr>
              <a:schemeClr val="phClr">
                <a:tint val="80000"/>
                <a:satMod val="120000"/>
                <a:lumMod val="18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allax" id="{3388167B-A2EB-4685-9635-1831D9AEF8C4}" vid="{4F7A876A-7598-49CA-AFC8-8EDA2551E4A7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Parallax</Template>
  <TotalTime>4401</TotalTime>
  <Words>475</Words>
  <Application>Microsoft Macintosh PowerPoint</Application>
  <PresentationFormat>Widescreen</PresentationFormat>
  <Paragraphs>144</Paragraphs>
  <Slides>29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3" baseType="lpstr">
      <vt:lpstr>Calibri</vt:lpstr>
      <vt:lpstr>Corbel</vt:lpstr>
      <vt:lpstr>Arial</vt:lpstr>
      <vt:lpstr>Parallax</vt:lpstr>
      <vt:lpstr>The Initial Assessment and Management of Burns</vt:lpstr>
      <vt:lpstr>Aims and Objectives</vt:lpstr>
      <vt:lpstr>Definition</vt:lpstr>
      <vt:lpstr>Pathophysiology</vt:lpstr>
      <vt:lpstr>PowerPoint Presentation</vt:lpstr>
      <vt:lpstr>Depth of the Burn</vt:lpstr>
      <vt:lpstr>PowerPoint Presentation</vt:lpstr>
      <vt:lpstr>Superficial Burns</vt:lpstr>
      <vt:lpstr>Superficial Partial Thickness Burns</vt:lpstr>
      <vt:lpstr>Deep Partial Thickness</vt:lpstr>
      <vt:lpstr>Full Thickness Burns</vt:lpstr>
      <vt:lpstr>Deep Burns</vt:lpstr>
      <vt:lpstr>Assessment of the Area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Special Areas</vt:lpstr>
      <vt:lpstr>Pre-Hospital Management</vt:lpstr>
      <vt:lpstr>Resuscitation &amp; Initial Management</vt:lpstr>
      <vt:lpstr>Airway </vt:lpstr>
      <vt:lpstr>Breathing</vt:lpstr>
      <vt:lpstr>Circulation</vt:lpstr>
      <vt:lpstr>Further management</vt:lpstr>
      <vt:lpstr>Case 1</vt:lpstr>
      <vt:lpstr>Case 2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Ayman Jundi</dc:creator>
  <cp:lastModifiedBy>Ayman Jundi</cp:lastModifiedBy>
  <cp:revision>49</cp:revision>
  <dcterms:created xsi:type="dcterms:W3CDTF">2016-02-20T23:43:57Z</dcterms:created>
  <dcterms:modified xsi:type="dcterms:W3CDTF">2016-03-01T00:24:11Z</dcterms:modified>
</cp:coreProperties>
</file>